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Lst>
  <p:sldSz cy="6858000" cx="9144000"/>
  <p:notesSz cx="6858000" cy="9144000"/>
  <p:embeddedFontLst>
    <p:embeddedFont>
      <p:font typeface="Roboto"/>
      <p:regular r:id="rId33"/>
      <p:bold r:id="rId34"/>
      <p:italic r:id="rId35"/>
      <p:boldItalic r:id="rId3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font" Target="fonts/Roboto-regular.fntdata"/><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font" Target="fonts/Roboto-italic.fntdata"/><Relationship Id="rId12" Type="http://schemas.openxmlformats.org/officeDocument/2006/relationships/slide" Target="slides/slide7.xml"/><Relationship Id="rId34" Type="http://schemas.openxmlformats.org/officeDocument/2006/relationships/font" Target="fonts/Roboto-bold.fntdata"/><Relationship Id="rId15" Type="http://schemas.openxmlformats.org/officeDocument/2006/relationships/slide" Target="slides/slide10.xml"/><Relationship Id="rId14" Type="http://schemas.openxmlformats.org/officeDocument/2006/relationships/slide" Target="slides/slide9.xml"/><Relationship Id="rId36" Type="http://schemas.openxmlformats.org/officeDocument/2006/relationships/font" Target="fonts/Roboto-bold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 name="Shape 84"/>
        <p:cNvGrpSpPr/>
        <p:nvPr/>
      </p:nvGrpSpPr>
      <p:grpSpPr>
        <a:xfrm>
          <a:off x="0" y="0"/>
          <a:ext cx="0" cy="0"/>
          <a:chOff x="0" y="0"/>
          <a:chExt cx="0" cy="0"/>
        </a:xfrm>
      </p:grpSpPr>
      <p:sp>
        <p:nvSpPr>
          <p:cNvPr id="85" name="Google Shape;85;g741ac7d8ca_0_130: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741ac7d8ca_0_13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8" name="Shape 148"/>
        <p:cNvGrpSpPr/>
        <p:nvPr/>
      </p:nvGrpSpPr>
      <p:grpSpPr>
        <a:xfrm>
          <a:off x="0" y="0"/>
          <a:ext cx="0" cy="0"/>
          <a:chOff x="0" y="0"/>
          <a:chExt cx="0" cy="0"/>
        </a:xfrm>
      </p:grpSpPr>
      <p:sp>
        <p:nvSpPr>
          <p:cNvPr id="149" name="Google Shape;149;p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0" name="Google Shape;150;p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4" name="Shape 154"/>
        <p:cNvGrpSpPr/>
        <p:nvPr/>
      </p:nvGrpSpPr>
      <p:grpSpPr>
        <a:xfrm>
          <a:off x="0" y="0"/>
          <a:ext cx="0" cy="0"/>
          <a:chOff x="0" y="0"/>
          <a:chExt cx="0" cy="0"/>
        </a:xfrm>
      </p:grpSpPr>
      <p:sp>
        <p:nvSpPr>
          <p:cNvPr id="155" name="Google Shape;155;g741ac7d8ca_0_3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741ac7d8ca_0_3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7" name="Google Shape;157;g741ac7d8ca_0_38: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5" name="Shape 175"/>
        <p:cNvGrpSpPr/>
        <p:nvPr/>
      </p:nvGrpSpPr>
      <p:grpSpPr>
        <a:xfrm>
          <a:off x="0" y="0"/>
          <a:ext cx="0" cy="0"/>
          <a:chOff x="0" y="0"/>
          <a:chExt cx="0" cy="0"/>
        </a:xfrm>
      </p:grpSpPr>
      <p:sp>
        <p:nvSpPr>
          <p:cNvPr id="176" name="Google Shape;176;g73ed997045_0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73ed997045_0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8" name="Google Shape;178;g73ed997045_0_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2" name="Shape 182"/>
        <p:cNvGrpSpPr/>
        <p:nvPr/>
      </p:nvGrpSpPr>
      <p:grpSpPr>
        <a:xfrm>
          <a:off x="0" y="0"/>
          <a:ext cx="0" cy="0"/>
          <a:chOff x="0" y="0"/>
          <a:chExt cx="0" cy="0"/>
        </a:xfrm>
      </p:grpSpPr>
      <p:sp>
        <p:nvSpPr>
          <p:cNvPr id="183" name="Google Shape;183;g74137e5976_0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74137e5976_0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5" name="Google Shape;185;g74137e5976_0_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7" name="Shape 197"/>
        <p:cNvGrpSpPr/>
        <p:nvPr/>
      </p:nvGrpSpPr>
      <p:grpSpPr>
        <a:xfrm>
          <a:off x="0" y="0"/>
          <a:ext cx="0" cy="0"/>
          <a:chOff x="0" y="0"/>
          <a:chExt cx="0" cy="0"/>
        </a:xfrm>
      </p:grpSpPr>
      <p:sp>
        <p:nvSpPr>
          <p:cNvPr id="198" name="Google Shape;198;g74137e5976_0_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74137e5976_0_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0" name="Google Shape;200;g74137e5976_0_8: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1" name="Shape 211"/>
        <p:cNvGrpSpPr/>
        <p:nvPr/>
      </p:nvGrpSpPr>
      <p:grpSpPr>
        <a:xfrm>
          <a:off x="0" y="0"/>
          <a:ext cx="0" cy="0"/>
          <a:chOff x="0" y="0"/>
          <a:chExt cx="0" cy="0"/>
        </a:xfrm>
      </p:grpSpPr>
      <p:sp>
        <p:nvSpPr>
          <p:cNvPr id="212" name="Google Shape;212;g74137e5976_0_3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74137e5976_0_3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4" name="Google Shape;214;g74137e5976_0_38: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2" name="Shape 222"/>
        <p:cNvGrpSpPr/>
        <p:nvPr/>
      </p:nvGrpSpPr>
      <p:grpSpPr>
        <a:xfrm>
          <a:off x="0" y="0"/>
          <a:ext cx="0" cy="0"/>
          <a:chOff x="0" y="0"/>
          <a:chExt cx="0" cy="0"/>
        </a:xfrm>
      </p:grpSpPr>
      <p:sp>
        <p:nvSpPr>
          <p:cNvPr id="223" name="Google Shape;223;g6af67796ff_0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6af67796ff_0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5" name="Google Shape;225;g6af67796ff_0_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1" name="Shape 281"/>
        <p:cNvGrpSpPr/>
        <p:nvPr/>
      </p:nvGrpSpPr>
      <p:grpSpPr>
        <a:xfrm>
          <a:off x="0" y="0"/>
          <a:ext cx="0" cy="0"/>
          <a:chOff x="0" y="0"/>
          <a:chExt cx="0" cy="0"/>
        </a:xfrm>
      </p:grpSpPr>
      <p:sp>
        <p:nvSpPr>
          <p:cNvPr id="282" name="Google Shape;282;g741ac7d8ca_0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741ac7d8ca_0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4" name="Google Shape;284;g741ac7d8ca_0_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9" name="Shape 289"/>
        <p:cNvGrpSpPr/>
        <p:nvPr/>
      </p:nvGrpSpPr>
      <p:grpSpPr>
        <a:xfrm>
          <a:off x="0" y="0"/>
          <a:ext cx="0" cy="0"/>
          <a:chOff x="0" y="0"/>
          <a:chExt cx="0" cy="0"/>
        </a:xfrm>
      </p:grpSpPr>
      <p:sp>
        <p:nvSpPr>
          <p:cNvPr id="290" name="Google Shape;290;g741ac7d8ca_0_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741ac7d8ca_0_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2" name="Google Shape;292;g741ac7d8ca_0_8: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6" name="Shape 296"/>
        <p:cNvGrpSpPr/>
        <p:nvPr/>
      </p:nvGrpSpPr>
      <p:grpSpPr>
        <a:xfrm>
          <a:off x="0" y="0"/>
          <a:ext cx="0" cy="0"/>
          <a:chOff x="0" y="0"/>
          <a:chExt cx="0" cy="0"/>
        </a:xfrm>
      </p:grpSpPr>
      <p:sp>
        <p:nvSpPr>
          <p:cNvPr id="297" name="Google Shape;297;g741ac7d8ca_0_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741ac7d8ca_0_1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9" name="Google Shape;299;g741ac7d8ca_0_15: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 name="Shape 97"/>
        <p:cNvGrpSpPr/>
        <p:nvPr/>
      </p:nvGrpSpPr>
      <p:grpSpPr>
        <a:xfrm>
          <a:off x="0" y="0"/>
          <a:ext cx="0" cy="0"/>
          <a:chOff x="0" y="0"/>
          <a:chExt cx="0" cy="0"/>
        </a:xfrm>
      </p:grpSpPr>
      <p:sp>
        <p:nvSpPr>
          <p:cNvPr id="98" name="Google Shape;98;p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9" name="Google Shape;99;p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3" name="Shape 303"/>
        <p:cNvGrpSpPr/>
        <p:nvPr/>
      </p:nvGrpSpPr>
      <p:grpSpPr>
        <a:xfrm>
          <a:off x="0" y="0"/>
          <a:ext cx="0" cy="0"/>
          <a:chOff x="0" y="0"/>
          <a:chExt cx="0" cy="0"/>
        </a:xfrm>
      </p:grpSpPr>
      <p:sp>
        <p:nvSpPr>
          <p:cNvPr id="304" name="Google Shape;304;g741ac7d8ca_0_2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741ac7d8ca_0_2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6" name="Google Shape;306;g741ac7d8ca_0_22: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0" name="Shape 310"/>
        <p:cNvGrpSpPr/>
        <p:nvPr/>
      </p:nvGrpSpPr>
      <p:grpSpPr>
        <a:xfrm>
          <a:off x="0" y="0"/>
          <a:ext cx="0" cy="0"/>
          <a:chOff x="0" y="0"/>
          <a:chExt cx="0" cy="0"/>
        </a:xfrm>
      </p:grpSpPr>
      <p:sp>
        <p:nvSpPr>
          <p:cNvPr id="311" name="Google Shape;311;g741ac7d8ca_0_2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741ac7d8ca_0_2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3" name="Google Shape;313;g741ac7d8ca_0_28: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7" name="Shape 317"/>
        <p:cNvGrpSpPr/>
        <p:nvPr/>
      </p:nvGrpSpPr>
      <p:grpSpPr>
        <a:xfrm>
          <a:off x="0" y="0"/>
          <a:ext cx="0" cy="0"/>
          <a:chOff x="0" y="0"/>
          <a:chExt cx="0" cy="0"/>
        </a:xfrm>
      </p:grpSpPr>
      <p:sp>
        <p:nvSpPr>
          <p:cNvPr id="318" name="Google Shape;318;g741ac7d8ca_0_5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741ac7d8ca_0_5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0" name="Google Shape;320;g741ac7d8ca_0_59: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1" name="Shape 351"/>
        <p:cNvGrpSpPr/>
        <p:nvPr/>
      </p:nvGrpSpPr>
      <p:grpSpPr>
        <a:xfrm>
          <a:off x="0" y="0"/>
          <a:ext cx="0" cy="0"/>
          <a:chOff x="0" y="0"/>
          <a:chExt cx="0" cy="0"/>
        </a:xfrm>
      </p:grpSpPr>
      <p:sp>
        <p:nvSpPr>
          <p:cNvPr id="352" name="Google Shape;352;g741ac7d8ca_0_10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741ac7d8ca_0_10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4" name="Google Shape;354;g741ac7d8ca_0_105: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8" name="Shape 358"/>
        <p:cNvGrpSpPr/>
        <p:nvPr/>
      </p:nvGrpSpPr>
      <p:grpSpPr>
        <a:xfrm>
          <a:off x="0" y="0"/>
          <a:ext cx="0" cy="0"/>
          <a:chOff x="0" y="0"/>
          <a:chExt cx="0" cy="0"/>
        </a:xfrm>
      </p:grpSpPr>
      <p:sp>
        <p:nvSpPr>
          <p:cNvPr id="359" name="Google Shape;359;g741ac7d8ca_0_1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741ac7d8ca_0_11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1" name="Google Shape;361;g741ac7d8ca_0_112: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5" name="Shape 365"/>
        <p:cNvGrpSpPr/>
        <p:nvPr/>
      </p:nvGrpSpPr>
      <p:grpSpPr>
        <a:xfrm>
          <a:off x="0" y="0"/>
          <a:ext cx="0" cy="0"/>
          <a:chOff x="0" y="0"/>
          <a:chExt cx="0" cy="0"/>
        </a:xfrm>
      </p:grpSpPr>
      <p:sp>
        <p:nvSpPr>
          <p:cNvPr id="366" name="Google Shape;366;g741ac7d8ca_0_11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741ac7d8ca_0_11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8" name="Google Shape;368;g741ac7d8ca_0_118: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1" name="Shape 371"/>
        <p:cNvGrpSpPr/>
        <p:nvPr/>
      </p:nvGrpSpPr>
      <p:grpSpPr>
        <a:xfrm>
          <a:off x="0" y="0"/>
          <a:ext cx="0" cy="0"/>
          <a:chOff x="0" y="0"/>
          <a:chExt cx="0" cy="0"/>
        </a:xfrm>
      </p:grpSpPr>
      <p:sp>
        <p:nvSpPr>
          <p:cNvPr id="372" name="Google Shape;372;g741ac7d8ca_0_9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741ac7d8ca_0_9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4" name="Google Shape;374;g741ac7d8ca_0_93: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8" name="Shape 378"/>
        <p:cNvGrpSpPr/>
        <p:nvPr/>
      </p:nvGrpSpPr>
      <p:grpSpPr>
        <a:xfrm>
          <a:off x="0" y="0"/>
          <a:ext cx="0" cy="0"/>
          <a:chOff x="0" y="0"/>
          <a:chExt cx="0" cy="0"/>
        </a:xfrm>
      </p:grpSpPr>
      <p:sp>
        <p:nvSpPr>
          <p:cNvPr id="379" name="Google Shape;379;g741ac7d8ca_0_9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80" name="Google Shape;380;g741ac7d8ca_0_9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1" name="Google Shape;381;g741ac7d8ca_0_99: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 name="Shape 103"/>
        <p:cNvGrpSpPr/>
        <p:nvPr/>
      </p:nvGrpSpPr>
      <p:grpSpPr>
        <a:xfrm>
          <a:off x="0" y="0"/>
          <a:ext cx="0" cy="0"/>
          <a:chOff x="0" y="0"/>
          <a:chExt cx="0" cy="0"/>
        </a:xfrm>
      </p:grpSpPr>
      <p:sp>
        <p:nvSpPr>
          <p:cNvPr id="104" name="Google Shape;104;p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5" name="Google Shape;105;p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 name="Shape 109"/>
        <p:cNvGrpSpPr/>
        <p:nvPr/>
      </p:nvGrpSpPr>
      <p:grpSpPr>
        <a:xfrm>
          <a:off x="0" y="0"/>
          <a:ext cx="0" cy="0"/>
          <a:chOff x="0" y="0"/>
          <a:chExt cx="0" cy="0"/>
        </a:xfrm>
      </p:grpSpPr>
      <p:sp>
        <p:nvSpPr>
          <p:cNvPr id="110" name="Google Shape;110;p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1" name="Google Shape;111;p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5" name="Shape 115"/>
        <p:cNvGrpSpPr/>
        <p:nvPr/>
      </p:nvGrpSpPr>
      <p:grpSpPr>
        <a:xfrm>
          <a:off x="0" y="0"/>
          <a:ext cx="0" cy="0"/>
          <a:chOff x="0" y="0"/>
          <a:chExt cx="0" cy="0"/>
        </a:xfrm>
      </p:grpSpPr>
      <p:sp>
        <p:nvSpPr>
          <p:cNvPr id="116" name="Google Shape;116;p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7" name="Google Shape;117;p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3" name="Shape 123"/>
        <p:cNvGrpSpPr/>
        <p:nvPr/>
      </p:nvGrpSpPr>
      <p:grpSpPr>
        <a:xfrm>
          <a:off x="0" y="0"/>
          <a:ext cx="0" cy="0"/>
          <a:chOff x="0" y="0"/>
          <a:chExt cx="0" cy="0"/>
        </a:xfrm>
      </p:grpSpPr>
      <p:sp>
        <p:nvSpPr>
          <p:cNvPr id="124" name="Google Shape;124;p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5" name="Google Shape;125;p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 name="Shape 130"/>
        <p:cNvGrpSpPr/>
        <p:nvPr/>
      </p:nvGrpSpPr>
      <p:grpSpPr>
        <a:xfrm>
          <a:off x="0" y="0"/>
          <a:ext cx="0" cy="0"/>
          <a:chOff x="0" y="0"/>
          <a:chExt cx="0" cy="0"/>
        </a:xfrm>
      </p:grpSpPr>
      <p:sp>
        <p:nvSpPr>
          <p:cNvPr id="131" name="Google Shape;131;p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2" name="Google Shape;132;p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 name="Shape 136"/>
        <p:cNvGrpSpPr/>
        <p:nvPr/>
      </p:nvGrpSpPr>
      <p:grpSpPr>
        <a:xfrm>
          <a:off x="0" y="0"/>
          <a:ext cx="0" cy="0"/>
          <a:chOff x="0" y="0"/>
          <a:chExt cx="0" cy="0"/>
        </a:xfrm>
      </p:grpSpPr>
      <p:sp>
        <p:nvSpPr>
          <p:cNvPr id="137" name="Google Shape;137;p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8" name="Google Shape;138;p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9" name="Google Shape;139;p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3" name="Shape 143"/>
        <p:cNvGrpSpPr/>
        <p:nvPr/>
      </p:nvGrpSpPr>
      <p:grpSpPr>
        <a:xfrm>
          <a:off x="0" y="0"/>
          <a:ext cx="0" cy="0"/>
          <a:chOff x="0" y="0"/>
          <a:chExt cx="0" cy="0"/>
        </a:xfrm>
      </p:grpSpPr>
      <p:sp>
        <p:nvSpPr>
          <p:cNvPr id="144" name="Google Shape;144;p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5" name="Google Shape;145;p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15" name="Shape 15"/>
        <p:cNvGrpSpPr/>
        <p:nvPr/>
      </p:nvGrpSpPr>
      <p:grpSpPr>
        <a:xfrm>
          <a:off x="0" y="0"/>
          <a:ext cx="0" cy="0"/>
          <a:chOff x="0" y="0"/>
          <a:chExt cx="0" cy="0"/>
        </a:xfrm>
      </p:grpSpPr>
      <p:sp>
        <p:nvSpPr>
          <p:cNvPr id="16" name="Google Shape;16;p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8" name="Google Shape;18;p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11"/>
          <p:cNvSpPr txBox="1"/>
          <p:nvPr>
            <p:ph idx="1" type="body"/>
          </p:nvPr>
        </p:nvSpPr>
        <p:spPr>
          <a:xfrm rot="5400000">
            <a:off x="2309018" y="-251619"/>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 name="Google Shape;75;p1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4732337" y="2171700"/>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12"/>
          <p:cNvSpPr txBox="1"/>
          <p:nvPr>
            <p:ph idx="1" type="body"/>
          </p:nvPr>
        </p:nvSpPr>
        <p:spPr>
          <a:xfrm rot="5400000">
            <a:off x="541338" y="190501"/>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1" name="Google Shape;81;p1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21" name="Shape 21"/>
        <p:cNvGrpSpPr/>
        <p:nvPr/>
      </p:nvGrpSpPr>
      <p:grpSpPr>
        <a:xfrm>
          <a:off x="0" y="0"/>
          <a:ext cx="0" cy="0"/>
          <a:chOff x="0" y="0"/>
          <a:chExt cx="0" cy="0"/>
        </a:xfrm>
      </p:grpSpPr>
      <p:sp>
        <p:nvSpPr>
          <p:cNvPr id="22" name="Google Shape;22;p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 name="Google Shape;23;p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 name="Google Shape;24;p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25" name="Shape 25"/>
        <p:cNvGrpSpPr/>
        <p:nvPr/>
      </p:nvGrpSpPr>
      <p:grpSpPr>
        <a:xfrm>
          <a:off x="0" y="0"/>
          <a:ext cx="0" cy="0"/>
          <a:chOff x="0" y="0"/>
          <a:chExt cx="0" cy="0"/>
        </a:xfrm>
      </p:grpSpPr>
      <p:sp>
        <p:nvSpPr>
          <p:cNvPr id="26" name="Google Shape;26;p4"/>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 name="Google Shape;27;p4"/>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28" name="Google Shape;28;p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31" name="Shape 31"/>
        <p:cNvGrpSpPr/>
        <p:nvPr/>
      </p:nvGrpSpPr>
      <p:grpSpPr>
        <a:xfrm>
          <a:off x="0" y="0"/>
          <a:ext cx="0" cy="0"/>
          <a:chOff x="0" y="0"/>
          <a:chExt cx="0" cy="0"/>
        </a:xfrm>
      </p:grpSpPr>
      <p:sp>
        <p:nvSpPr>
          <p:cNvPr id="32" name="Google Shape;32;p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3" name="Google Shape;33;p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34" name="Google Shape;34;p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 name="Google Shape;36;p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37" name="Shape 37"/>
        <p:cNvGrpSpPr/>
        <p:nvPr/>
      </p:nvGrpSpPr>
      <p:grpSpPr>
        <a:xfrm>
          <a:off x="0" y="0"/>
          <a:ext cx="0" cy="0"/>
          <a:chOff x="0" y="0"/>
          <a:chExt cx="0" cy="0"/>
        </a:xfrm>
      </p:grpSpPr>
      <p:sp>
        <p:nvSpPr>
          <p:cNvPr id="38" name="Google Shape;38;p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9" name="Google Shape;39;p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0" name="Google Shape;40;p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1" name="Google Shape;41;p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44" name="Shape 44"/>
        <p:cNvGrpSpPr/>
        <p:nvPr/>
      </p:nvGrpSpPr>
      <p:grpSpPr>
        <a:xfrm>
          <a:off x="0" y="0"/>
          <a:ext cx="0" cy="0"/>
          <a:chOff x="0" y="0"/>
          <a:chExt cx="0" cy="0"/>
        </a:xfrm>
      </p:grpSpPr>
      <p:sp>
        <p:nvSpPr>
          <p:cNvPr id="45" name="Google Shape;45;p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6" name="Google Shape;46;p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7" name="Google Shape;47;p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8" name="Google Shape;48;p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 name="Google Shape;49;p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50" name="Google Shape;50;p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 name="Google Shape;51;p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53" name="Shape 53"/>
        <p:cNvGrpSpPr/>
        <p:nvPr/>
      </p:nvGrpSpPr>
      <p:grpSpPr>
        <a:xfrm>
          <a:off x="0" y="0"/>
          <a:ext cx="0" cy="0"/>
          <a:chOff x="0" y="0"/>
          <a:chExt cx="0" cy="0"/>
        </a:xfrm>
      </p:grpSpPr>
      <p:sp>
        <p:nvSpPr>
          <p:cNvPr id="54" name="Google Shape;54;p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5" name="Google Shape;55;p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61" name="Google Shape;61;p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2" name="Google Shape;62;p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10"/>
          <p:cNvSpPr/>
          <p:nvPr>
            <p:ph idx="2" type="pic"/>
          </p:nvPr>
        </p:nvSpPr>
        <p:spPr>
          <a:xfrm>
            <a:off x="1792288" y="612775"/>
            <a:ext cx="5486400" cy="41148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None/>
              <a:defRPr b="0" i="0" sz="3200" u="none" cap="none" strike="noStrike">
                <a:solidFill>
                  <a:schemeClr val="dk1"/>
                </a:solidFill>
                <a:latin typeface="Calibri"/>
                <a:ea typeface="Calibri"/>
                <a:cs typeface="Calibri"/>
                <a:sym typeface="Calibri"/>
              </a:defRPr>
            </a:lvl1pPr>
            <a:lvl2pPr lvl="1" marR="0" rtl="0" algn="l">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l">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68" name="Google Shape;68;p1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9" name="Google Shape;69;p1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Google Shape;12;p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image" Target="../media/image20.gif"/><Relationship Id="rId4" Type="http://schemas.openxmlformats.org/officeDocument/2006/relationships/image" Target="../media/image18.gif"/><Relationship Id="rId5" Type="http://schemas.openxmlformats.org/officeDocument/2006/relationships/image" Target="../media/image19.png"/><Relationship Id="rId6" Type="http://schemas.openxmlformats.org/officeDocument/2006/relationships/image" Target="../media/image1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4.png"/><Relationship Id="rId4" Type="http://schemas.openxmlformats.org/officeDocument/2006/relationships/image" Target="../media/image7.png"/><Relationship Id="rId5" Type="http://schemas.openxmlformats.org/officeDocument/2006/relationships/image" Target="../media/image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6.png"/><Relationship Id="rId4" Type="http://schemas.openxmlformats.org/officeDocument/2006/relationships/image" Target="../media/image5.png"/><Relationship Id="rId11" Type="http://schemas.openxmlformats.org/officeDocument/2006/relationships/image" Target="../media/image10.png"/><Relationship Id="rId10" Type="http://schemas.openxmlformats.org/officeDocument/2006/relationships/image" Target="../media/image8.png"/><Relationship Id="rId9" Type="http://schemas.openxmlformats.org/officeDocument/2006/relationships/image" Target="../media/image9.png"/><Relationship Id="rId5" Type="http://schemas.openxmlformats.org/officeDocument/2006/relationships/image" Target="../media/image7.png"/><Relationship Id="rId6" Type="http://schemas.openxmlformats.org/officeDocument/2006/relationships/image" Target="../media/image3.png"/><Relationship Id="rId7" Type="http://schemas.openxmlformats.org/officeDocument/2006/relationships/image" Target="../media/image11.png"/><Relationship Id="rId8" Type="http://schemas.openxmlformats.org/officeDocument/2006/relationships/image" Target="../media/image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1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1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1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2.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 name="Shape 87"/>
        <p:cNvGrpSpPr/>
        <p:nvPr/>
      </p:nvGrpSpPr>
      <p:grpSpPr>
        <a:xfrm>
          <a:off x="0" y="0"/>
          <a:ext cx="0" cy="0"/>
          <a:chOff x="0" y="0"/>
          <a:chExt cx="0" cy="0"/>
        </a:xfrm>
      </p:grpSpPr>
      <p:pic>
        <p:nvPicPr>
          <p:cNvPr id="88" name="Google Shape;88;p13"/>
          <p:cNvPicPr preferRelativeResize="0"/>
          <p:nvPr/>
        </p:nvPicPr>
        <p:blipFill>
          <a:blip r:embed="rId3">
            <a:alphaModFix/>
          </a:blip>
          <a:stretch>
            <a:fillRect/>
          </a:stretch>
        </p:blipFill>
        <p:spPr>
          <a:xfrm>
            <a:off x="6659075" y="1161467"/>
            <a:ext cx="2510225" cy="1882675"/>
          </a:xfrm>
          <a:prstGeom prst="rect">
            <a:avLst/>
          </a:prstGeom>
          <a:noFill/>
          <a:ln>
            <a:noFill/>
          </a:ln>
        </p:spPr>
      </p:pic>
      <p:pic>
        <p:nvPicPr>
          <p:cNvPr id="89" name="Google Shape;89;p13"/>
          <p:cNvPicPr preferRelativeResize="0"/>
          <p:nvPr/>
        </p:nvPicPr>
        <p:blipFill>
          <a:blip r:embed="rId4">
            <a:alphaModFix/>
          </a:blip>
          <a:stretch>
            <a:fillRect/>
          </a:stretch>
        </p:blipFill>
        <p:spPr>
          <a:xfrm>
            <a:off x="-15020" y="319333"/>
            <a:ext cx="6027540" cy="5143501"/>
          </a:xfrm>
          <a:prstGeom prst="rect">
            <a:avLst/>
          </a:prstGeom>
          <a:noFill/>
          <a:ln>
            <a:noFill/>
          </a:ln>
        </p:spPr>
      </p:pic>
      <p:sp>
        <p:nvSpPr>
          <p:cNvPr id="90" name="Google Shape;90;p13"/>
          <p:cNvSpPr txBox="1"/>
          <p:nvPr/>
        </p:nvSpPr>
        <p:spPr>
          <a:xfrm>
            <a:off x="4848125" y="3840000"/>
            <a:ext cx="1317000" cy="40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Presented BY</a:t>
            </a:r>
            <a:endParaRPr/>
          </a:p>
        </p:txBody>
      </p:sp>
      <p:sp>
        <p:nvSpPr>
          <p:cNvPr id="91" name="Google Shape;91;p13"/>
          <p:cNvSpPr txBox="1"/>
          <p:nvPr>
            <p:ph type="ctrTitle"/>
          </p:nvPr>
        </p:nvSpPr>
        <p:spPr>
          <a:xfrm>
            <a:off x="1560275" y="698500"/>
            <a:ext cx="7083600" cy="7221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sz="3000"/>
              <a:t>Building Conversational Agent</a:t>
            </a:r>
            <a:endParaRPr sz="3000"/>
          </a:p>
        </p:txBody>
      </p:sp>
      <p:sp>
        <p:nvSpPr>
          <p:cNvPr id="92" name="Google Shape;92;p13"/>
          <p:cNvSpPr txBox="1"/>
          <p:nvPr/>
        </p:nvSpPr>
        <p:spPr>
          <a:xfrm>
            <a:off x="3248375" y="5699600"/>
            <a:ext cx="2159100" cy="33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d94mandal@gmail.com</a:t>
            </a:r>
            <a:endParaRPr/>
          </a:p>
        </p:txBody>
      </p:sp>
      <p:sp>
        <p:nvSpPr>
          <p:cNvPr id="93" name="Google Shape;93;p13"/>
          <p:cNvSpPr txBox="1"/>
          <p:nvPr>
            <p:ph idx="1" type="subTitle"/>
          </p:nvPr>
        </p:nvSpPr>
        <p:spPr>
          <a:xfrm>
            <a:off x="3225675" y="4408700"/>
            <a:ext cx="5011500" cy="858300"/>
          </a:xfrm>
          <a:prstGeom prst="rect">
            <a:avLst/>
          </a:prstGeom>
        </p:spPr>
        <p:txBody>
          <a:bodyPr anchorCtr="0" anchor="t" bIns="45700" lIns="91425" spcFirstLastPara="1" rIns="91425" wrap="square" tIns="45700">
            <a:noAutofit/>
          </a:bodyPr>
          <a:lstStyle/>
          <a:p>
            <a:pPr indent="0" lvl="0" marL="0" rtl="0" algn="l">
              <a:spcBef>
                <a:spcPts val="640"/>
              </a:spcBef>
              <a:spcAft>
                <a:spcPts val="0"/>
              </a:spcAft>
              <a:buNone/>
            </a:pPr>
            <a:r>
              <a:rPr lang="en-US" sz="1800"/>
              <a:t>Debaditya Mandal ( Research Analyst in NLP)</a:t>
            </a:r>
            <a:endParaRPr sz="1800"/>
          </a:p>
        </p:txBody>
      </p:sp>
      <p:pic>
        <p:nvPicPr>
          <p:cNvPr id="94" name="Google Shape;94;p13"/>
          <p:cNvPicPr preferRelativeResize="0"/>
          <p:nvPr/>
        </p:nvPicPr>
        <p:blipFill>
          <a:blip r:embed="rId5">
            <a:alphaModFix/>
          </a:blip>
          <a:stretch>
            <a:fillRect/>
          </a:stretch>
        </p:blipFill>
        <p:spPr>
          <a:xfrm>
            <a:off x="5608825" y="5699667"/>
            <a:ext cx="403700" cy="403700"/>
          </a:xfrm>
          <a:prstGeom prst="rect">
            <a:avLst/>
          </a:prstGeom>
          <a:noFill/>
          <a:ln>
            <a:noFill/>
          </a:ln>
        </p:spPr>
      </p:pic>
      <p:sp>
        <p:nvSpPr>
          <p:cNvPr id="95" name="Google Shape;95;p13"/>
          <p:cNvSpPr txBox="1"/>
          <p:nvPr/>
        </p:nvSpPr>
        <p:spPr>
          <a:xfrm>
            <a:off x="5952625" y="5695600"/>
            <a:ext cx="3116400" cy="34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dk1"/>
                </a:solidFill>
                <a:highlight>
                  <a:srgbClr val="FFFFFF"/>
                </a:highlight>
              </a:rPr>
              <a:t>https://www.linkedin.com/in/debaditya-mandal</a:t>
            </a:r>
            <a:endParaRPr/>
          </a:p>
        </p:txBody>
      </p:sp>
      <p:pic>
        <p:nvPicPr>
          <p:cNvPr id="96" name="Google Shape;96;p13"/>
          <p:cNvPicPr preferRelativeResize="0"/>
          <p:nvPr/>
        </p:nvPicPr>
        <p:blipFill>
          <a:blip r:embed="rId6">
            <a:alphaModFix/>
          </a:blip>
          <a:stretch>
            <a:fillRect/>
          </a:stretch>
        </p:blipFill>
        <p:spPr>
          <a:xfrm flipH="1">
            <a:off x="3067174" y="5749765"/>
            <a:ext cx="257400" cy="2574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1" name="Shape 151"/>
        <p:cNvGrpSpPr/>
        <p:nvPr/>
      </p:nvGrpSpPr>
      <p:grpSpPr>
        <a:xfrm>
          <a:off x="0" y="0"/>
          <a:ext cx="0" cy="0"/>
          <a:chOff x="0" y="0"/>
          <a:chExt cx="0" cy="0"/>
        </a:xfrm>
      </p:grpSpPr>
      <p:sp>
        <p:nvSpPr>
          <p:cNvPr id="152" name="Google Shape;152;p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3600"/>
              <a:buFont typeface="Calibri"/>
              <a:buNone/>
            </a:pPr>
            <a:r>
              <a:rPr lang="en-US" sz="3600"/>
              <a:t>What is Natural Language Processing(NLP)</a:t>
            </a:r>
            <a:endParaRPr sz="3600"/>
          </a:p>
        </p:txBody>
      </p:sp>
      <p:sp>
        <p:nvSpPr>
          <p:cNvPr id="153" name="Google Shape;153;p2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p>
            <a:pPr indent="-342900" lvl="0" marL="342900" rtl="0" algn="l">
              <a:lnSpc>
                <a:spcPct val="90000"/>
              </a:lnSpc>
              <a:spcBef>
                <a:spcPts val="0"/>
              </a:spcBef>
              <a:spcAft>
                <a:spcPts val="0"/>
              </a:spcAft>
              <a:buClr>
                <a:schemeClr val="dk1"/>
              </a:buClr>
              <a:buSzPts val="2960"/>
              <a:buNone/>
            </a:pPr>
            <a:r>
              <a:rPr b="1" lang="en-US" sz="2960"/>
              <a:t>Natural language processing</a:t>
            </a:r>
            <a:r>
              <a:rPr lang="en-US" sz="2960"/>
              <a:t> (</a:t>
            </a:r>
            <a:r>
              <a:rPr b="1" lang="en-US" sz="2960"/>
              <a:t>NLP</a:t>
            </a:r>
            <a:r>
              <a:rPr lang="en-US" sz="2960"/>
              <a:t>) is a subfield of linguistics, computer science, information engineering, and AI concerned with the interactions between computers and human (natural) languages, in particular how to program computers to process and analyze large amounts of natural language data. Challenges in natural language processing frequently involve speech recognition, natural language generation, natural language understanding.</a:t>
            </a:r>
            <a:endParaRPr sz="2960"/>
          </a:p>
          <a:p>
            <a:pPr indent="-154940" lvl="0" marL="342900" rtl="0" algn="l">
              <a:lnSpc>
                <a:spcPct val="90000"/>
              </a:lnSpc>
              <a:spcBef>
                <a:spcPts val="592"/>
              </a:spcBef>
              <a:spcAft>
                <a:spcPts val="0"/>
              </a:spcAft>
              <a:buClr>
                <a:schemeClr val="dk1"/>
              </a:buClr>
              <a:buSzPts val="2960"/>
              <a:buNone/>
            </a:pPr>
            <a:r>
              <a:t/>
            </a:r>
            <a:endParaRPr sz="296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8" name="Shape 158"/>
        <p:cNvGrpSpPr/>
        <p:nvPr/>
      </p:nvGrpSpPr>
      <p:grpSpPr>
        <a:xfrm>
          <a:off x="0" y="0"/>
          <a:ext cx="0" cy="0"/>
          <a:chOff x="0" y="0"/>
          <a:chExt cx="0" cy="0"/>
        </a:xfrm>
      </p:grpSpPr>
      <p:sp>
        <p:nvSpPr>
          <p:cNvPr id="159" name="Google Shape;159;p23"/>
          <p:cNvSpPr txBox="1"/>
          <p:nvPr>
            <p:ph type="title"/>
          </p:nvPr>
        </p:nvSpPr>
        <p:spPr>
          <a:xfrm>
            <a:off x="457200" y="-6"/>
            <a:ext cx="8229600" cy="5517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Levels of NLP</a:t>
            </a:r>
            <a:endParaRPr/>
          </a:p>
        </p:txBody>
      </p:sp>
      <p:sp>
        <p:nvSpPr>
          <p:cNvPr id="160" name="Google Shape;160;p23"/>
          <p:cNvSpPr/>
          <p:nvPr/>
        </p:nvSpPr>
        <p:spPr>
          <a:xfrm>
            <a:off x="1159925" y="950575"/>
            <a:ext cx="1797900" cy="681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Speech</a:t>
            </a:r>
            <a:endParaRPr/>
          </a:p>
        </p:txBody>
      </p:sp>
      <p:sp>
        <p:nvSpPr>
          <p:cNvPr id="161" name="Google Shape;161;p23"/>
          <p:cNvSpPr/>
          <p:nvPr/>
        </p:nvSpPr>
        <p:spPr>
          <a:xfrm>
            <a:off x="6189125" y="1026775"/>
            <a:ext cx="1797900" cy="681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Text</a:t>
            </a:r>
            <a:endParaRPr/>
          </a:p>
        </p:txBody>
      </p:sp>
      <p:sp>
        <p:nvSpPr>
          <p:cNvPr id="162" name="Google Shape;162;p23"/>
          <p:cNvSpPr/>
          <p:nvPr/>
        </p:nvSpPr>
        <p:spPr>
          <a:xfrm>
            <a:off x="956925" y="2038000"/>
            <a:ext cx="2914200" cy="681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Phonetic/Phonological Analysis</a:t>
            </a:r>
            <a:endParaRPr/>
          </a:p>
        </p:txBody>
      </p:sp>
      <p:sp>
        <p:nvSpPr>
          <p:cNvPr id="163" name="Google Shape;163;p23"/>
          <p:cNvSpPr/>
          <p:nvPr/>
        </p:nvSpPr>
        <p:spPr>
          <a:xfrm>
            <a:off x="5757525" y="2038000"/>
            <a:ext cx="2914200" cy="551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OCR/Tokenization</a:t>
            </a:r>
            <a:endParaRPr/>
          </a:p>
        </p:txBody>
      </p:sp>
      <p:cxnSp>
        <p:nvCxnSpPr>
          <p:cNvPr id="164" name="Google Shape;164;p23"/>
          <p:cNvCxnSpPr>
            <a:stCxn id="160" idx="4"/>
            <a:endCxn id="162" idx="0"/>
          </p:cNvCxnSpPr>
          <p:nvPr/>
        </p:nvCxnSpPr>
        <p:spPr>
          <a:xfrm>
            <a:off x="2058875" y="1631875"/>
            <a:ext cx="355200" cy="406200"/>
          </a:xfrm>
          <a:prstGeom prst="straightConnector1">
            <a:avLst/>
          </a:prstGeom>
          <a:noFill/>
          <a:ln cap="flat" cmpd="sng" w="9525">
            <a:solidFill>
              <a:schemeClr val="dk2"/>
            </a:solidFill>
            <a:prstDash val="solid"/>
            <a:round/>
            <a:headEnd len="med" w="med" type="none"/>
            <a:tailEnd len="med" w="med" type="none"/>
          </a:ln>
        </p:spPr>
      </p:cxnSp>
      <p:cxnSp>
        <p:nvCxnSpPr>
          <p:cNvPr id="165" name="Google Shape;165;p23"/>
          <p:cNvCxnSpPr>
            <a:stCxn id="161" idx="4"/>
            <a:endCxn id="163" idx="0"/>
          </p:cNvCxnSpPr>
          <p:nvPr/>
        </p:nvCxnSpPr>
        <p:spPr>
          <a:xfrm>
            <a:off x="7088075" y="1708075"/>
            <a:ext cx="126600" cy="330000"/>
          </a:xfrm>
          <a:prstGeom prst="straightConnector1">
            <a:avLst/>
          </a:prstGeom>
          <a:noFill/>
          <a:ln cap="flat" cmpd="sng" w="9525">
            <a:solidFill>
              <a:schemeClr val="dk2"/>
            </a:solidFill>
            <a:prstDash val="solid"/>
            <a:round/>
            <a:headEnd len="med" w="med" type="none"/>
            <a:tailEnd len="med" w="med" type="none"/>
          </a:ln>
        </p:spPr>
      </p:cxnSp>
      <p:sp>
        <p:nvSpPr>
          <p:cNvPr id="166" name="Google Shape;166;p23"/>
          <p:cNvSpPr/>
          <p:nvPr/>
        </p:nvSpPr>
        <p:spPr>
          <a:xfrm>
            <a:off x="3395325" y="3262600"/>
            <a:ext cx="2914200" cy="551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Morphological Analysis</a:t>
            </a:r>
            <a:endParaRPr/>
          </a:p>
        </p:txBody>
      </p:sp>
      <p:cxnSp>
        <p:nvCxnSpPr>
          <p:cNvPr id="167" name="Google Shape;167;p23"/>
          <p:cNvCxnSpPr>
            <a:stCxn id="162" idx="2"/>
            <a:endCxn id="166" idx="0"/>
          </p:cNvCxnSpPr>
          <p:nvPr/>
        </p:nvCxnSpPr>
        <p:spPr>
          <a:xfrm>
            <a:off x="2414025" y="2719300"/>
            <a:ext cx="2438400" cy="543300"/>
          </a:xfrm>
          <a:prstGeom prst="straightConnector1">
            <a:avLst/>
          </a:prstGeom>
          <a:noFill/>
          <a:ln cap="flat" cmpd="sng" w="9525">
            <a:solidFill>
              <a:schemeClr val="dk2"/>
            </a:solidFill>
            <a:prstDash val="solid"/>
            <a:round/>
            <a:headEnd len="med" w="med" type="none"/>
            <a:tailEnd len="med" w="med" type="none"/>
          </a:ln>
        </p:spPr>
      </p:cxnSp>
      <p:cxnSp>
        <p:nvCxnSpPr>
          <p:cNvPr id="168" name="Google Shape;168;p23"/>
          <p:cNvCxnSpPr>
            <a:stCxn id="163" idx="2"/>
            <a:endCxn id="166" idx="0"/>
          </p:cNvCxnSpPr>
          <p:nvPr/>
        </p:nvCxnSpPr>
        <p:spPr>
          <a:xfrm flipH="1">
            <a:off x="4852425" y="2589700"/>
            <a:ext cx="2362200" cy="672900"/>
          </a:xfrm>
          <a:prstGeom prst="straightConnector1">
            <a:avLst/>
          </a:prstGeom>
          <a:noFill/>
          <a:ln cap="flat" cmpd="sng" w="9525">
            <a:solidFill>
              <a:schemeClr val="dk2"/>
            </a:solidFill>
            <a:prstDash val="solid"/>
            <a:round/>
            <a:headEnd len="med" w="med" type="none"/>
            <a:tailEnd len="med" w="med" type="none"/>
          </a:ln>
        </p:spPr>
      </p:cxnSp>
      <p:sp>
        <p:nvSpPr>
          <p:cNvPr id="169" name="Google Shape;169;p23"/>
          <p:cNvSpPr/>
          <p:nvPr/>
        </p:nvSpPr>
        <p:spPr>
          <a:xfrm>
            <a:off x="3395325" y="4284550"/>
            <a:ext cx="2914200" cy="543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Syntactic Analysis</a:t>
            </a:r>
            <a:endParaRPr/>
          </a:p>
        </p:txBody>
      </p:sp>
      <p:cxnSp>
        <p:nvCxnSpPr>
          <p:cNvPr id="170" name="Google Shape;170;p23"/>
          <p:cNvCxnSpPr>
            <a:stCxn id="166" idx="2"/>
            <a:endCxn id="169" idx="0"/>
          </p:cNvCxnSpPr>
          <p:nvPr/>
        </p:nvCxnSpPr>
        <p:spPr>
          <a:xfrm>
            <a:off x="4852425" y="3814300"/>
            <a:ext cx="0" cy="470400"/>
          </a:xfrm>
          <a:prstGeom prst="straightConnector1">
            <a:avLst/>
          </a:prstGeom>
          <a:noFill/>
          <a:ln cap="flat" cmpd="sng" w="9525">
            <a:solidFill>
              <a:schemeClr val="dk2"/>
            </a:solidFill>
            <a:prstDash val="solid"/>
            <a:round/>
            <a:headEnd len="med" w="med" type="none"/>
            <a:tailEnd len="med" w="med" type="none"/>
          </a:ln>
        </p:spPr>
      </p:cxnSp>
      <p:sp>
        <p:nvSpPr>
          <p:cNvPr id="171" name="Google Shape;171;p23"/>
          <p:cNvSpPr/>
          <p:nvPr/>
        </p:nvSpPr>
        <p:spPr>
          <a:xfrm>
            <a:off x="3395325" y="5122750"/>
            <a:ext cx="2914200" cy="543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Semantic Interpretation</a:t>
            </a:r>
            <a:endParaRPr/>
          </a:p>
        </p:txBody>
      </p:sp>
      <p:cxnSp>
        <p:nvCxnSpPr>
          <p:cNvPr id="172" name="Google Shape;172;p23"/>
          <p:cNvCxnSpPr>
            <a:stCxn id="169" idx="2"/>
            <a:endCxn id="171" idx="0"/>
          </p:cNvCxnSpPr>
          <p:nvPr/>
        </p:nvCxnSpPr>
        <p:spPr>
          <a:xfrm>
            <a:off x="4852425" y="4827850"/>
            <a:ext cx="0" cy="294900"/>
          </a:xfrm>
          <a:prstGeom prst="straightConnector1">
            <a:avLst/>
          </a:prstGeom>
          <a:noFill/>
          <a:ln cap="flat" cmpd="sng" w="9525">
            <a:solidFill>
              <a:schemeClr val="dk2"/>
            </a:solidFill>
            <a:prstDash val="solid"/>
            <a:round/>
            <a:headEnd len="med" w="med" type="none"/>
            <a:tailEnd len="med" w="med" type="none"/>
          </a:ln>
        </p:spPr>
      </p:cxnSp>
      <p:sp>
        <p:nvSpPr>
          <p:cNvPr id="173" name="Google Shape;173;p23"/>
          <p:cNvSpPr/>
          <p:nvPr/>
        </p:nvSpPr>
        <p:spPr>
          <a:xfrm>
            <a:off x="3395325" y="5960950"/>
            <a:ext cx="2914200" cy="543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Discourse Processing</a:t>
            </a:r>
            <a:endParaRPr/>
          </a:p>
        </p:txBody>
      </p:sp>
      <p:cxnSp>
        <p:nvCxnSpPr>
          <p:cNvPr id="174" name="Google Shape;174;p23"/>
          <p:cNvCxnSpPr>
            <a:stCxn id="171" idx="2"/>
            <a:endCxn id="173" idx="0"/>
          </p:cNvCxnSpPr>
          <p:nvPr/>
        </p:nvCxnSpPr>
        <p:spPr>
          <a:xfrm>
            <a:off x="4852425" y="5666050"/>
            <a:ext cx="0" cy="2949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9" name="Shape 179"/>
        <p:cNvGrpSpPr/>
        <p:nvPr/>
      </p:nvGrpSpPr>
      <p:grpSpPr>
        <a:xfrm>
          <a:off x="0" y="0"/>
          <a:ext cx="0" cy="0"/>
          <a:chOff x="0" y="0"/>
          <a:chExt cx="0" cy="0"/>
        </a:xfrm>
      </p:grpSpPr>
      <p:sp>
        <p:nvSpPr>
          <p:cNvPr id="180" name="Google Shape;180;p24"/>
          <p:cNvSpPr txBox="1"/>
          <p:nvPr>
            <p:ph type="title"/>
          </p:nvPr>
        </p:nvSpPr>
        <p:spPr>
          <a:xfrm>
            <a:off x="457200" y="274638"/>
            <a:ext cx="8229600" cy="1143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3600"/>
              <a:buFont typeface="Calibri"/>
              <a:buNone/>
            </a:pPr>
            <a:r>
              <a:rPr lang="en-US" sz="3600"/>
              <a:t>What is Information Extraction</a:t>
            </a:r>
            <a:endParaRPr/>
          </a:p>
        </p:txBody>
      </p:sp>
      <p:sp>
        <p:nvSpPr>
          <p:cNvPr id="181" name="Google Shape;181;p24"/>
          <p:cNvSpPr txBox="1"/>
          <p:nvPr>
            <p:ph idx="1" type="body"/>
          </p:nvPr>
        </p:nvSpPr>
        <p:spPr>
          <a:xfrm>
            <a:off x="457200" y="1600200"/>
            <a:ext cx="8229600" cy="45261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rPr lang="en-US" sz="1800">
                <a:solidFill>
                  <a:srgbClr val="000000"/>
                </a:solidFill>
                <a:highlight>
                  <a:srgbClr val="FFFFFF"/>
                </a:highlight>
                <a:latin typeface="Arial"/>
                <a:ea typeface="Arial"/>
                <a:cs typeface="Arial"/>
                <a:sym typeface="Arial"/>
              </a:rPr>
              <a:t>Information extraction (IE) is the task of automatically extracting structured information from unstructured and/or semi-structured machine-readable documents.Typical IE tasks and subtasks include:</a:t>
            </a:r>
            <a:endParaRPr sz="1800">
              <a:solidFill>
                <a:srgbClr val="000000"/>
              </a:solidFill>
              <a:highlight>
                <a:srgbClr val="FFFFFF"/>
              </a:highlight>
              <a:latin typeface="Arial"/>
              <a:ea typeface="Arial"/>
              <a:cs typeface="Arial"/>
              <a:sym typeface="Arial"/>
            </a:endParaRPr>
          </a:p>
          <a:p>
            <a:pPr indent="-342900" lvl="0" marL="457200" rtl="0" algn="l">
              <a:spcBef>
                <a:spcPts val="360"/>
              </a:spcBef>
              <a:spcAft>
                <a:spcPts val="0"/>
              </a:spcAft>
              <a:buClr>
                <a:srgbClr val="000000"/>
              </a:buClr>
              <a:buSzPts val="1800"/>
              <a:buFont typeface="Arial"/>
              <a:buAutoNum type="arabicPeriod"/>
            </a:pPr>
            <a:r>
              <a:rPr lang="en-US" sz="1800">
                <a:solidFill>
                  <a:srgbClr val="000000"/>
                </a:solidFill>
                <a:highlight>
                  <a:srgbClr val="FFFFFF"/>
                </a:highlight>
                <a:latin typeface="Arial"/>
                <a:ea typeface="Arial"/>
                <a:cs typeface="Arial"/>
                <a:sym typeface="Arial"/>
              </a:rPr>
              <a:t>Template filling</a:t>
            </a:r>
            <a:endParaRPr sz="1800">
              <a:solidFill>
                <a:srgbClr val="000000"/>
              </a:solidFill>
              <a:highlight>
                <a:srgbClr val="FFFFFF"/>
              </a:highlight>
              <a:latin typeface="Arial"/>
              <a:ea typeface="Arial"/>
              <a:cs typeface="Arial"/>
              <a:sym typeface="Arial"/>
            </a:endParaRPr>
          </a:p>
          <a:p>
            <a:pPr indent="0" lvl="0" marL="0" rtl="0" algn="l">
              <a:spcBef>
                <a:spcPts val="360"/>
              </a:spcBef>
              <a:spcAft>
                <a:spcPts val="0"/>
              </a:spcAft>
              <a:buNone/>
            </a:pPr>
            <a:r>
              <a:rPr lang="en-US" sz="1800">
                <a:solidFill>
                  <a:srgbClr val="000000"/>
                </a:solidFill>
                <a:highlight>
                  <a:srgbClr val="FFFFFF"/>
                </a:highlight>
                <a:latin typeface="Arial"/>
                <a:ea typeface="Arial"/>
                <a:cs typeface="Arial"/>
                <a:sym typeface="Arial"/>
              </a:rPr>
              <a:t>	a. Event extraction</a:t>
            </a:r>
            <a:endParaRPr sz="1800">
              <a:solidFill>
                <a:srgbClr val="000000"/>
              </a:solidFill>
              <a:highlight>
                <a:srgbClr val="FFFFFF"/>
              </a:highlight>
              <a:latin typeface="Arial"/>
              <a:ea typeface="Arial"/>
              <a:cs typeface="Arial"/>
              <a:sym typeface="Arial"/>
            </a:endParaRPr>
          </a:p>
          <a:p>
            <a:pPr indent="-342900" lvl="0" marL="457200" rtl="0" algn="l">
              <a:spcBef>
                <a:spcPts val="360"/>
              </a:spcBef>
              <a:spcAft>
                <a:spcPts val="0"/>
              </a:spcAft>
              <a:buClr>
                <a:srgbClr val="000000"/>
              </a:buClr>
              <a:buSzPts val="1800"/>
              <a:buFont typeface="Arial"/>
              <a:buAutoNum type="arabicPeriod"/>
            </a:pPr>
            <a:r>
              <a:rPr lang="en-US" sz="1800">
                <a:solidFill>
                  <a:srgbClr val="000000"/>
                </a:solidFill>
                <a:highlight>
                  <a:srgbClr val="FFFFFF"/>
                </a:highlight>
                <a:latin typeface="Arial"/>
                <a:ea typeface="Arial"/>
                <a:cs typeface="Arial"/>
                <a:sym typeface="Arial"/>
              </a:rPr>
              <a:t>Knowledge Base</a:t>
            </a:r>
            <a:endParaRPr sz="1800">
              <a:solidFill>
                <a:srgbClr val="000000"/>
              </a:solidFill>
              <a:highlight>
                <a:srgbClr val="FFFFFF"/>
              </a:highlight>
              <a:latin typeface="Arial"/>
              <a:ea typeface="Arial"/>
              <a:cs typeface="Arial"/>
              <a:sym typeface="Arial"/>
            </a:endParaRPr>
          </a:p>
          <a:p>
            <a:pPr indent="0" lvl="0" marL="457200" rtl="0" algn="l">
              <a:spcBef>
                <a:spcPts val="360"/>
              </a:spcBef>
              <a:spcAft>
                <a:spcPts val="0"/>
              </a:spcAft>
              <a:buNone/>
            </a:pPr>
            <a:r>
              <a:rPr lang="en-US" sz="1800">
                <a:solidFill>
                  <a:srgbClr val="000000"/>
                </a:solidFill>
                <a:highlight>
                  <a:srgbClr val="FFFFFF"/>
                </a:highlight>
                <a:latin typeface="Arial"/>
                <a:ea typeface="Arial"/>
                <a:cs typeface="Arial"/>
                <a:sym typeface="Arial"/>
              </a:rPr>
              <a:t>a. Named entity recognition</a:t>
            </a:r>
            <a:endParaRPr sz="1800">
              <a:solidFill>
                <a:srgbClr val="000000"/>
              </a:solidFill>
              <a:highlight>
                <a:srgbClr val="FFFFFF"/>
              </a:highlight>
              <a:latin typeface="Arial"/>
              <a:ea typeface="Arial"/>
              <a:cs typeface="Arial"/>
              <a:sym typeface="Arial"/>
            </a:endParaRPr>
          </a:p>
          <a:p>
            <a:pPr indent="0" lvl="0" marL="457200" rtl="0" algn="l">
              <a:spcBef>
                <a:spcPts val="360"/>
              </a:spcBef>
              <a:spcAft>
                <a:spcPts val="0"/>
              </a:spcAft>
              <a:buNone/>
            </a:pPr>
            <a:r>
              <a:rPr lang="en-US" sz="1800">
                <a:solidFill>
                  <a:srgbClr val="000000"/>
                </a:solidFill>
                <a:highlight>
                  <a:srgbClr val="FFFFFF"/>
                </a:highlight>
                <a:latin typeface="Arial"/>
                <a:ea typeface="Arial"/>
                <a:cs typeface="Arial"/>
                <a:sym typeface="Arial"/>
              </a:rPr>
              <a:t>b. Coreference</a:t>
            </a:r>
            <a:endParaRPr sz="1800">
              <a:solidFill>
                <a:srgbClr val="000000"/>
              </a:solidFill>
              <a:highlight>
                <a:srgbClr val="FFFFFF"/>
              </a:highlight>
              <a:latin typeface="Arial"/>
              <a:ea typeface="Arial"/>
              <a:cs typeface="Arial"/>
              <a:sym typeface="Arial"/>
            </a:endParaRPr>
          </a:p>
          <a:p>
            <a:pPr indent="0" lvl="0" marL="457200" rtl="0" algn="l">
              <a:spcBef>
                <a:spcPts val="360"/>
              </a:spcBef>
              <a:spcAft>
                <a:spcPts val="0"/>
              </a:spcAft>
              <a:buNone/>
            </a:pPr>
            <a:r>
              <a:rPr lang="en-US" sz="1800">
                <a:solidFill>
                  <a:srgbClr val="000000"/>
                </a:solidFill>
                <a:highlight>
                  <a:srgbClr val="FFFFFF"/>
                </a:highlight>
                <a:latin typeface="Arial"/>
                <a:ea typeface="Arial"/>
                <a:cs typeface="Arial"/>
                <a:sym typeface="Arial"/>
              </a:rPr>
              <a:t>c. Relationship extraction</a:t>
            </a:r>
            <a:endParaRPr sz="1800">
              <a:solidFill>
                <a:srgbClr val="000000"/>
              </a:solidFill>
              <a:highlight>
                <a:srgbClr val="FFFFFF"/>
              </a:highlight>
              <a:latin typeface="Arial"/>
              <a:ea typeface="Arial"/>
              <a:cs typeface="Arial"/>
              <a:sym typeface="Arial"/>
            </a:endParaRPr>
          </a:p>
          <a:p>
            <a:pPr indent="-342900" lvl="0" marL="457200" rtl="0" algn="l">
              <a:spcBef>
                <a:spcPts val="360"/>
              </a:spcBef>
              <a:spcAft>
                <a:spcPts val="0"/>
              </a:spcAft>
              <a:buClr>
                <a:srgbClr val="000000"/>
              </a:buClr>
              <a:buSzPts val="1800"/>
              <a:buFont typeface="Arial"/>
              <a:buAutoNum type="arabicPeriod"/>
            </a:pPr>
            <a:r>
              <a:rPr lang="en-US" sz="1800">
                <a:solidFill>
                  <a:srgbClr val="000000"/>
                </a:solidFill>
                <a:highlight>
                  <a:srgbClr val="FFFFFF"/>
                </a:highlight>
                <a:latin typeface="Arial"/>
                <a:ea typeface="Arial"/>
                <a:cs typeface="Arial"/>
                <a:sym typeface="Arial"/>
              </a:rPr>
              <a:t>Table extraction</a:t>
            </a:r>
            <a:endParaRPr sz="1800">
              <a:solidFill>
                <a:srgbClr val="000000"/>
              </a:solidFill>
              <a:highlight>
                <a:srgbClr val="FFFFFF"/>
              </a:highlight>
              <a:latin typeface="Arial"/>
              <a:ea typeface="Arial"/>
              <a:cs typeface="Arial"/>
              <a:sym typeface="Arial"/>
            </a:endParaRPr>
          </a:p>
          <a:p>
            <a:pPr indent="-342900" lvl="0" marL="457200" rtl="0" algn="l">
              <a:spcBef>
                <a:spcPts val="0"/>
              </a:spcBef>
              <a:spcAft>
                <a:spcPts val="0"/>
              </a:spcAft>
              <a:buClr>
                <a:srgbClr val="000000"/>
              </a:buClr>
              <a:buSzPts val="1800"/>
              <a:buFont typeface="Arial"/>
              <a:buAutoNum type="arabicPeriod"/>
            </a:pPr>
            <a:r>
              <a:rPr lang="en-US" sz="1800">
                <a:solidFill>
                  <a:srgbClr val="000000"/>
                </a:solidFill>
                <a:highlight>
                  <a:srgbClr val="FFFFFF"/>
                </a:highlight>
                <a:latin typeface="Arial"/>
                <a:ea typeface="Arial"/>
                <a:cs typeface="Arial"/>
                <a:sym typeface="Arial"/>
              </a:rPr>
              <a:t>Table information extraction</a:t>
            </a:r>
            <a:endParaRPr sz="1800">
              <a:solidFill>
                <a:srgbClr val="000000"/>
              </a:solidFill>
              <a:highlight>
                <a:srgbClr val="FFFFFF"/>
              </a:highlight>
              <a:latin typeface="Arial"/>
              <a:ea typeface="Arial"/>
              <a:cs typeface="Arial"/>
              <a:sym typeface="Arial"/>
            </a:endParaRPr>
          </a:p>
          <a:p>
            <a:pPr indent="-342900" lvl="0" marL="457200" rtl="0" algn="l">
              <a:spcBef>
                <a:spcPts val="0"/>
              </a:spcBef>
              <a:spcAft>
                <a:spcPts val="0"/>
              </a:spcAft>
              <a:buClr>
                <a:srgbClr val="000000"/>
              </a:buClr>
              <a:buSzPts val="1800"/>
              <a:buFont typeface="Arial"/>
              <a:buAutoNum type="arabicPeriod"/>
            </a:pPr>
            <a:r>
              <a:rPr lang="en-US" sz="1800">
                <a:solidFill>
                  <a:srgbClr val="000000"/>
                </a:solidFill>
                <a:highlight>
                  <a:srgbClr val="FFFFFF"/>
                </a:highlight>
                <a:latin typeface="Arial"/>
                <a:ea typeface="Arial"/>
                <a:cs typeface="Arial"/>
                <a:sym typeface="Arial"/>
              </a:rPr>
              <a:t>Comments extraction</a:t>
            </a:r>
            <a:endParaRPr sz="1800">
              <a:solidFill>
                <a:srgbClr val="000000"/>
              </a:solidFill>
              <a:highlight>
                <a:srgbClr val="FFFFFF"/>
              </a:highlight>
              <a:latin typeface="Arial"/>
              <a:ea typeface="Arial"/>
              <a:cs typeface="Arial"/>
              <a:sym typeface="Arial"/>
            </a:endParaRPr>
          </a:p>
          <a:p>
            <a:pPr indent="-342900" lvl="0" marL="457200" rtl="0" algn="l">
              <a:spcBef>
                <a:spcPts val="0"/>
              </a:spcBef>
              <a:spcAft>
                <a:spcPts val="0"/>
              </a:spcAft>
              <a:buClr>
                <a:srgbClr val="000000"/>
              </a:buClr>
              <a:buSzPts val="1800"/>
              <a:buFont typeface="Arial"/>
              <a:buAutoNum type="arabicPeriod"/>
            </a:pPr>
            <a:r>
              <a:rPr lang="en-US" sz="1800">
                <a:solidFill>
                  <a:srgbClr val="000000"/>
                </a:solidFill>
                <a:highlight>
                  <a:srgbClr val="FFFFFF"/>
                </a:highlight>
                <a:latin typeface="Arial"/>
                <a:ea typeface="Arial"/>
                <a:cs typeface="Arial"/>
                <a:sym typeface="Arial"/>
              </a:rPr>
              <a:t>Terminology extraction</a:t>
            </a:r>
            <a:endParaRPr sz="1800">
              <a:solidFill>
                <a:srgbClr val="000000"/>
              </a:solidFill>
              <a:highlight>
                <a:srgbClr val="FFFFFF"/>
              </a:highlight>
              <a:latin typeface="Arial"/>
              <a:ea typeface="Arial"/>
              <a:cs typeface="Arial"/>
              <a:sym typeface="Arial"/>
            </a:endParaRPr>
          </a:p>
          <a:p>
            <a:pPr indent="-342900" lvl="0" marL="457200" rtl="0" algn="l">
              <a:spcBef>
                <a:spcPts val="0"/>
              </a:spcBef>
              <a:spcAft>
                <a:spcPts val="0"/>
              </a:spcAft>
              <a:buClr>
                <a:srgbClr val="000000"/>
              </a:buClr>
              <a:buSzPts val="1800"/>
              <a:buFont typeface="Arial"/>
              <a:buAutoNum type="arabicPeriod"/>
            </a:pPr>
            <a:r>
              <a:rPr lang="en-US" sz="1800">
                <a:solidFill>
                  <a:srgbClr val="000000"/>
                </a:solidFill>
                <a:highlight>
                  <a:srgbClr val="FFFFFF"/>
                </a:highlight>
                <a:latin typeface="Arial"/>
                <a:ea typeface="Arial"/>
                <a:cs typeface="Arial"/>
                <a:sym typeface="Arial"/>
              </a:rPr>
              <a:t>Audio extraction</a:t>
            </a:r>
            <a:endParaRPr sz="1800">
              <a:solidFill>
                <a:srgbClr val="000000"/>
              </a:solidFill>
              <a:highlight>
                <a:srgbClr val="FFFFFF"/>
              </a:highlight>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6" name="Shape 186"/>
        <p:cNvGrpSpPr/>
        <p:nvPr/>
      </p:nvGrpSpPr>
      <p:grpSpPr>
        <a:xfrm>
          <a:off x="0" y="0"/>
          <a:ext cx="0" cy="0"/>
          <a:chOff x="0" y="0"/>
          <a:chExt cx="0" cy="0"/>
        </a:xfrm>
      </p:grpSpPr>
      <p:sp>
        <p:nvSpPr>
          <p:cNvPr id="187" name="Google Shape;187;p25"/>
          <p:cNvSpPr txBox="1"/>
          <p:nvPr>
            <p:ph type="title"/>
          </p:nvPr>
        </p:nvSpPr>
        <p:spPr>
          <a:xfrm>
            <a:off x="457200" y="86163"/>
            <a:ext cx="8229600" cy="1143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3600"/>
              <a:buFont typeface="Calibri"/>
              <a:buNone/>
            </a:pPr>
            <a:r>
              <a:rPr lang="en-US" sz="3600"/>
              <a:t>Information Extraction</a:t>
            </a:r>
            <a:endParaRPr/>
          </a:p>
        </p:txBody>
      </p:sp>
      <p:sp>
        <p:nvSpPr>
          <p:cNvPr id="188" name="Google Shape;188;p25"/>
          <p:cNvSpPr txBox="1"/>
          <p:nvPr/>
        </p:nvSpPr>
        <p:spPr>
          <a:xfrm>
            <a:off x="1826875" y="1399200"/>
            <a:ext cx="6105900" cy="105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Calibri"/>
                <a:ea typeface="Calibri"/>
                <a:cs typeface="Calibri"/>
                <a:sym typeface="Calibri"/>
              </a:rPr>
              <a:t>Unstructured Text</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rPr b="1" lang="en-US" sz="3000">
                <a:latin typeface="Calibri"/>
                <a:ea typeface="Calibri"/>
                <a:cs typeface="Calibri"/>
                <a:sym typeface="Calibri"/>
              </a:rPr>
              <a:t>“Barack Obama was born in Hawaii”</a:t>
            </a:r>
            <a:endParaRPr b="1" sz="3000">
              <a:latin typeface="Calibri"/>
              <a:ea typeface="Calibri"/>
              <a:cs typeface="Calibri"/>
              <a:sym typeface="Calibri"/>
            </a:endParaRPr>
          </a:p>
        </p:txBody>
      </p:sp>
      <p:cxnSp>
        <p:nvCxnSpPr>
          <p:cNvPr id="189" name="Google Shape;189;p25"/>
          <p:cNvCxnSpPr>
            <a:stCxn id="188" idx="2"/>
            <a:endCxn id="190" idx="0"/>
          </p:cNvCxnSpPr>
          <p:nvPr/>
        </p:nvCxnSpPr>
        <p:spPr>
          <a:xfrm>
            <a:off x="4879825" y="2457600"/>
            <a:ext cx="0" cy="1123500"/>
          </a:xfrm>
          <a:prstGeom prst="straightConnector1">
            <a:avLst/>
          </a:prstGeom>
          <a:noFill/>
          <a:ln cap="flat" cmpd="sng" w="9525">
            <a:solidFill>
              <a:schemeClr val="dk2"/>
            </a:solidFill>
            <a:prstDash val="solid"/>
            <a:round/>
            <a:headEnd len="med" w="med" type="none"/>
            <a:tailEnd len="med" w="med" type="triangle"/>
          </a:ln>
        </p:spPr>
      </p:cxnSp>
      <p:sp>
        <p:nvSpPr>
          <p:cNvPr id="191" name="Google Shape;191;p25"/>
          <p:cNvSpPr txBox="1"/>
          <p:nvPr/>
        </p:nvSpPr>
        <p:spPr>
          <a:xfrm>
            <a:off x="5089125" y="2769300"/>
            <a:ext cx="2145900" cy="39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Calibri"/>
                <a:ea typeface="Calibri"/>
                <a:cs typeface="Calibri"/>
                <a:sym typeface="Calibri"/>
              </a:rPr>
              <a:t>Information Extraction</a:t>
            </a:r>
            <a:endParaRPr>
              <a:latin typeface="Calibri"/>
              <a:ea typeface="Calibri"/>
              <a:cs typeface="Calibri"/>
              <a:sym typeface="Calibri"/>
            </a:endParaRPr>
          </a:p>
        </p:txBody>
      </p:sp>
      <p:sp>
        <p:nvSpPr>
          <p:cNvPr id="190" name="Google Shape;190;p25"/>
          <p:cNvSpPr/>
          <p:nvPr/>
        </p:nvSpPr>
        <p:spPr>
          <a:xfrm>
            <a:off x="1971925" y="3581100"/>
            <a:ext cx="5815800" cy="2001000"/>
          </a:xfrm>
          <a:prstGeom prst="rect">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US"/>
              <a:t>Structured Information</a:t>
            </a:r>
            <a:endParaRPr/>
          </a:p>
          <a:p>
            <a:pPr indent="0" lvl="0" marL="0" rtl="0" algn="l">
              <a:spcBef>
                <a:spcPts val="0"/>
              </a:spcBef>
              <a:spcAft>
                <a:spcPts val="0"/>
              </a:spcAft>
              <a:buNone/>
            </a:pPr>
            <a:r>
              <a:rPr lang="en-US"/>
              <a:t>					was</a:t>
            </a:r>
            <a:endParaRPr/>
          </a:p>
          <a:p>
            <a:pPr indent="0" lvl="0" marL="0" rtl="0" algn="l">
              <a:spcBef>
                <a:spcPts val="0"/>
              </a:spcBef>
              <a:spcAft>
                <a:spcPts val="0"/>
              </a:spcAft>
              <a:buNone/>
            </a:pPr>
            <a:r>
              <a:rPr lang="en-US"/>
              <a:t>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					was born in</a:t>
            </a:r>
            <a:endParaRPr/>
          </a:p>
        </p:txBody>
      </p:sp>
      <p:sp>
        <p:nvSpPr>
          <p:cNvPr id="192" name="Google Shape;192;p25"/>
          <p:cNvSpPr/>
          <p:nvPr/>
        </p:nvSpPr>
        <p:spPr>
          <a:xfrm>
            <a:off x="2218350" y="4161200"/>
            <a:ext cx="1986300" cy="898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Barack Obama</a:t>
            </a:r>
            <a:endParaRPr/>
          </a:p>
        </p:txBody>
      </p:sp>
      <p:sp>
        <p:nvSpPr>
          <p:cNvPr id="193" name="Google Shape;193;p25"/>
          <p:cNvSpPr/>
          <p:nvPr/>
        </p:nvSpPr>
        <p:spPr>
          <a:xfrm>
            <a:off x="5756025" y="3885725"/>
            <a:ext cx="1479000" cy="551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Born</a:t>
            </a:r>
            <a:endParaRPr/>
          </a:p>
        </p:txBody>
      </p:sp>
      <p:sp>
        <p:nvSpPr>
          <p:cNvPr id="194" name="Google Shape;194;p25"/>
          <p:cNvSpPr/>
          <p:nvPr/>
        </p:nvSpPr>
        <p:spPr>
          <a:xfrm>
            <a:off x="5908425" y="4800125"/>
            <a:ext cx="1479000" cy="551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Hawaii</a:t>
            </a:r>
            <a:endParaRPr/>
          </a:p>
        </p:txBody>
      </p:sp>
      <p:cxnSp>
        <p:nvCxnSpPr>
          <p:cNvPr id="195" name="Google Shape;195;p25"/>
          <p:cNvCxnSpPr>
            <a:stCxn id="192" idx="7"/>
            <a:endCxn id="193" idx="2"/>
          </p:cNvCxnSpPr>
          <p:nvPr/>
        </p:nvCxnSpPr>
        <p:spPr>
          <a:xfrm flipH="1" rot="10800000">
            <a:off x="3913763" y="4161126"/>
            <a:ext cx="1842300" cy="131700"/>
          </a:xfrm>
          <a:prstGeom prst="straightConnector1">
            <a:avLst/>
          </a:prstGeom>
          <a:noFill/>
          <a:ln cap="flat" cmpd="sng" w="9525">
            <a:solidFill>
              <a:schemeClr val="dk2"/>
            </a:solidFill>
            <a:prstDash val="solid"/>
            <a:round/>
            <a:headEnd len="med" w="med" type="none"/>
            <a:tailEnd len="med" w="med" type="triangle"/>
          </a:ln>
        </p:spPr>
      </p:cxnSp>
      <p:cxnSp>
        <p:nvCxnSpPr>
          <p:cNvPr id="196" name="Google Shape;196;p25"/>
          <p:cNvCxnSpPr>
            <a:stCxn id="192" idx="5"/>
            <a:endCxn id="194" idx="2"/>
          </p:cNvCxnSpPr>
          <p:nvPr/>
        </p:nvCxnSpPr>
        <p:spPr>
          <a:xfrm>
            <a:off x="3913763" y="4928374"/>
            <a:ext cx="1994700" cy="1473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1" name="Shape 201"/>
        <p:cNvGrpSpPr/>
        <p:nvPr/>
      </p:nvGrpSpPr>
      <p:grpSpPr>
        <a:xfrm>
          <a:off x="0" y="0"/>
          <a:ext cx="0" cy="0"/>
          <a:chOff x="0" y="0"/>
          <a:chExt cx="0" cy="0"/>
        </a:xfrm>
      </p:grpSpPr>
      <p:sp>
        <p:nvSpPr>
          <p:cNvPr id="202" name="Google Shape;202;p26"/>
          <p:cNvSpPr txBox="1"/>
          <p:nvPr>
            <p:ph type="title"/>
          </p:nvPr>
        </p:nvSpPr>
        <p:spPr>
          <a:xfrm>
            <a:off x="457200" y="-12"/>
            <a:ext cx="8229600" cy="1143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Sentiment Analysis</a:t>
            </a:r>
            <a:endParaRPr/>
          </a:p>
        </p:txBody>
      </p:sp>
      <p:pic>
        <p:nvPicPr>
          <p:cNvPr id="203" name="Google Shape;203;p26"/>
          <p:cNvPicPr preferRelativeResize="0"/>
          <p:nvPr/>
        </p:nvPicPr>
        <p:blipFill>
          <a:blip r:embed="rId3">
            <a:alphaModFix/>
          </a:blip>
          <a:stretch>
            <a:fillRect/>
          </a:stretch>
        </p:blipFill>
        <p:spPr>
          <a:xfrm>
            <a:off x="492000" y="1295400"/>
            <a:ext cx="1565876" cy="1044545"/>
          </a:xfrm>
          <a:prstGeom prst="rect">
            <a:avLst/>
          </a:prstGeom>
          <a:noFill/>
          <a:ln>
            <a:noFill/>
          </a:ln>
        </p:spPr>
      </p:pic>
      <p:sp>
        <p:nvSpPr>
          <p:cNvPr id="204" name="Google Shape;204;p26"/>
          <p:cNvSpPr txBox="1"/>
          <p:nvPr/>
        </p:nvSpPr>
        <p:spPr>
          <a:xfrm>
            <a:off x="3233275" y="1182575"/>
            <a:ext cx="2885400" cy="163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800">
                <a:latin typeface="Calibri"/>
                <a:ea typeface="Calibri"/>
                <a:cs typeface="Calibri"/>
                <a:sym typeface="Calibri"/>
              </a:rPr>
              <a:t>Attributes:</a:t>
            </a:r>
            <a:endParaRPr b="1" sz="1800">
              <a:latin typeface="Calibri"/>
              <a:ea typeface="Calibri"/>
              <a:cs typeface="Calibri"/>
              <a:sym typeface="Calibri"/>
            </a:endParaRPr>
          </a:p>
          <a:p>
            <a:pPr indent="-342900" lvl="0" marL="457200" rtl="0" algn="l">
              <a:spcBef>
                <a:spcPts val="0"/>
              </a:spcBef>
              <a:spcAft>
                <a:spcPts val="0"/>
              </a:spcAft>
              <a:buClr>
                <a:srgbClr val="FF0000"/>
              </a:buClr>
              <a:buSzPts val="1800"/>
              <a:buFont typeface="Calibri"/>
              <a:buAutoNum type="arabicPeriod"/>
            </a:pPr>
            <a:r>
              <a:rPr b="1" lang="en-US" sz="1800">
                <a:solidFill>
                  <a:srgbClr val="FF0000"/>
                </a:solidFill>
                <a:latin typeface="Calibri"/>
                <a:ea typeface="Calibri"/>
                <a:cs typeface="Calibri"/>
                <a:sym typeface="Calibri"/>
              </a:rPr>
              <a:t>Battery</a:t>
            </a:r>
            <a:endParaRPr b="1" sz="1800">
              <a:solidFill>
                <a:srgbClr val="FF0000"/>
              </a:solidFill>
              <a:latin typeface="Calibri"/>
              <a:ea typeface="Calibri"/>
              <a:cs typeface="Calibri"/>
              <a:sym typeface="Calibri"/>
            </a:endParaRPr>
          </a:p>
          <a:p>
            <a:pPr indent="-342900" lvl="0" marL="457200" rtl="0" algn="l">
              <a:spcBef>
                <a:spcPts val="0"/>
              </a:spcBef>
              <a:spcAft>
                <a:spcPts val="0"/>
              </a:spcAft>
              <a:buClr>
                <a:srgbClr val="FF0000"/>
              </a:buClr>
              <a:buSzPts val="1800"/>
              <a:buFont typeface="Calibri"/>
              <a:buAutoNum type="arabicPeriod"/>
            </a:pPr>
            <a:r>
              <a:rPr b="1" lang="en-US" sz="1800">
                <a:solidFill>
                  <a:srgbClr val="FF0000"/>
                </a:solidFill>
                <a:latin typeface="Calibri"/>
                <a:ea typeface="Calibri"/>
                <a:cs typeface="Calibri"/>
                <a:sym typeface="Calibri"/>
              </a:rPr>
              <a:t>Ease of Use</a:t>
            </a:r>
            <a:endParaRPr b="1" sz="1800">
              <a:solidFill>
                <a:srgbClr val="FF0000"/>
              </a:solidFill>
              <a:latin typeface="Calibri"/>
              <a:ea typeface="Calibri"/>
              <a:cs typeface="Calibri"/>
              <a:sym typeface="Calibri"/>
            </a:endParaRPr>
          </a:p>
          <a:p>
            <a:pPr indent="-342900" lvl="0" marL="457200" rtl="0" algn="l">
              <a:spcBef>
                <a:spcPts val="0"/>
              </a:spcBef>
              <a:spcAft>
                <a:spcPts val="0"/>
              </a:spcAft>
              <a:buClr>
                <a:srgbClr val="FF0000"/>
              </a:buClr>
              <a:buSzPts val="1800"/>
              <a:buFont typeface="Calibri"/>
              <a:buAutoNum type="arabicPeriod"/>
            </a:pPr>
            <a:r>
              <a:rPr b="1" lang="en-US" sz="1800">
                <a:solidFill>
                  <a:srgbClr val="FF0000"/>
                </a:solidFill>
                <a:latin typeface="Calibri"/>
                <a:ea typeface="Calibri"/>
                <a:cs typeface="Calibri"/>
                <a:sym typeface="Calibri"/>
              </a:rPr>
              <a:t>Price</a:t>
            </a:r>
            <a:endParaRPr b="1" sz="1800">
              <a:solidFill>
                <a:srgbClr val="FF0000"/>
              </a:solidFill>
              <a:latin typeface="Calibri"/>
              <a:ea typeface="Calibri"/>
              <a:cs typeface="Calibri"/>
              <a:sym typeface="Calibri"/>
            </a:endParaRPr>
          </a:p>
          <a:p>
            <a:pPr indent="-342900" lvl="0" marL="457200" rtl="0" algn="l">
              <a:spcBef>
                <a:spcPts val="0"/>
              </a:spcBef>
              <a:spcAft>
                <a:spcPts val="0"/>
              </a:spcAft>
              <a:buClr>
                <a:srgbClr val="FF0000"/>
              </a:buClr>
              <a:buSzPts val="1800"/>
              <a:buFont typeface="Calibri"/>
              <a:buAutoNum type="arabicPeriod"/>
            </a:pPr>
            <a:r>
              <a:rPr b="1" lang="en-US" sz="1800">
                <a:solidFill>
                  <a:srgbClr val="FF0000"/>
                </a:solidFill>
                <a:latin typeface="Calibri"/>
                <a:ea typeface="Calibri"/>
                <a:cs typeface="Calibri"/>
                <a:sym typeface="Calibri"/>
              </a:rPr>
              <a:t>Camera Quality</a:t>
            </a:r>
            <a:endParaRPr b="1" sz="1800">
              <a:solidFill>
                <a:srgbClr val="FF0000"/>
              </a:solidFill>
              <a:latin typeface="Calibri"/>
              <a:ea typeface="Calibri"/>
              <a:cs typeface="Calibri"/>
              <a:sym typeface="Calibri"/>
            </a:endParaRPr>
          </a:p>
        </p:txBody>
      </p:sp>
      <p:sp>
        <p:nvSpPr>
          <p:cNvPr id="205" name="Google Shape;205;p26"/>
          <p:cNvSpPr txBox="1"/>
          <p:nvPr/>
        </p:nvSpPr>
        <p:spPr>
          <a:xfrm>
            <a:off x="1507900" y="3429000"/>
            <a:ext cx="7342200" cy="1630200"/>
          </a:xfrm>
          <a:prstGeom prst="rect">
            <a:avLst/>
          </a:prstGeom>
          <a:noFill/>
          <a:ln>
            <a:noFill/>
          </a:ln>
        </p:spPr>
        <p:txBody>
          <a:bodyPr anchorCtr="0" anchor="t" bIns="91425" lIns="91425" spcFirstLastPara="1" rIns="91425" wrap="square" tIns="91425">
            <a:noAutofit/>
          </a:bodyPr>
          <a:lstStyle/>
          <a:p>
            <a:pPr indent="-381000" lvl="0" marL="457200" rtl="0" algn="l">
              <a:spcBef>
                <a:spcPts val="0"/>
              </a:spcBef>
              <a:spcAft>
                <a:spcPts val="0"/>
              </a:spcAft>
              <a:buSzPts val="2400"/>
              <a:buFont typeface="Calibri"/>
              <a:buChar char="●"/>
            </a:pPr>
            <a:r>
              <a:rPr lang="en-US" sz="2400">
                <a:latin typeface="Calibri"/>
                <a:ea typeface="Calibri"/>
                <a:cs typeface="Calibri"/>
                <a:sym typeface="Calibri"/>
              </a:rPr>
              <a:t>Battery is good</a:t>
            </a:r>
            <a:endParaRPr sz="2400">
              <a:latin typeface="Calibri"/>
              <a:ea typeface="Calibri"/>
              <a:cs typeface="Calibri"/>
              <a:sym typeface="Calibri"/>
            </a:endParaRPr>
          </a:p>
          <a:p>
            <a:pPr indent="-381000" lvl="0" marL="457200" rtl="0" algn="l">
              <a:spcBef>
                <a:spcPts val="0"/>
              </a:spcBef>
              <a:spcAft>
                <a:spcPts val="0"/>
              </a:spcAft>
              <a:buSzPts val="2400"/>
              <a:buFont typeface="Calibri"/>
              <a:buChar char="●"/>
            </a:pPr>
            <a:r>
              <a:rPr lang="en-US" sz="2400">
                <a:latin typeface="Calibri"/>
                <a:ea typeface="Calibri"/>
                <a:cs typeface="Calibri"/>
                <a:sym typeface="Calibri"/>
              </a:rPr>
              <a:t>It is very easy to operate the phone</a:t>
            </a:r>
            <a:endParaRPr sz="2400">
              <a:latin typeface="Calibri"/>
              <a:ea typeface="Calibri"/>
              <a:cs typeface="Calibri"/>
              <a:sym typeface="Calibri"/>
            </a:endParaRPr>
          </a:p>
          <a:p>
            <a:pPr indent="-381000" lvl="0" marL="457200" rtl="0" algn="l">
              <a:spcBef>
                <a:spcPts val="0"/>
              </a:spcBef>
              <a:spcAft>
                <a:spcPts val="0"/>
              </a:spcAft>
              <a:buSzPts val="2400"/>
              <a:buFont typeface="Calibri"/>
              <a:buChar char="●"/>
            </a:pPr>
            <a:r>
              <a:rPr lang="en-US" sz="2400">
                <a:latin typeface="Calibri"/>
                <a:ea typeface="Calibri"/>
                <a:cs typeface="Calibri"/>
                <a:sym typeface="Calibri"/>
              </a:rPr>
              <a:t>Price is affordable</a:t>
            </a:r>
            <a:endParaRPr sz="2400">
              <a:latin typeface="Calibri"/>
              <a:ea typeface="Calibri"/>
              <a:cs typeface="Calibri"/>
              <a:sym typeface="Calibri"/>
            </a:endParaRPr>
          </a:p>
          <a:p>
            <a:pPr indent="-381000" lvl="0" marL="457200" rtl="0" algn="l">
              <a:spcBef>
                <a:spcPts val="0"/>
              </a:spcBef>
              <a:spcAft>
                <a:spcPts val="0"/>
              </a:spcAft>
              <a:buSzPts val="2400"/>
              <a:buFont typeface="Calibri"/>
              <a:buChar char="●"/>
            </a:pPr>
            <a:r>
              <a:rPr lang="en-US" sz="2400">
                <a:latin typeface="Calibri"/>
                <a:ea typeface="Calibri"/>
                <a:cs typeface="Calibri"/>
                <a:sym typeface="Calibri"/>
              </a:rPr>
              <a:t>Camera quality is very bad</a:t>
            </a:r>
            <a:endParaRPr sz="2400">
              <a:latin typeface="Calibri"/>
              <a:ea typeface="Calibri"/>
              <a:cs typeface="Calibri"/>
              <a:sym typeface="Calibri"/>
            </a:endParaRPr>
          </a:p>
        </p:txBody>
      </p:sp>
      <p:sp>
        <p:nvSpPr>
          <p:cNvPr id="206" name="Google Shape;206;p26"/>
          <p:cNvSpPr txBox="1"/>
          <p:nvPr/>
        </p:nvSpPr>
        <p:spPr>
          <a:xfrm>
            <a:off x="652450" y="3610225"/>
            <a:ext cx="739500" cy="40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Calibri"/>
              <a:ea typeface="Calibri"/>
              <a:cs typeface="Calibri"/>
              <a:sym typeface="Calibri"/>
            </a:endParaRPr>
          </a:p>
        </p:txBody>
      </p:sp>
      <p:pic>
        <p:nvPicPr>
          <p:cNvPr id="207" name="Google Shape;207;p26"/>
          <p:cNvPicPr preferRelativeResize="0"/>
          <p:nvPr/>
        </p:nvPicPr>
        <p:blipFill>
          <a:blip r:embed="rId4">
            <a:alphaModFix/>
          </a:blip>
          <a:stretch>
            <a:fillRect/>
          </a:stretch>
        </p:blipFill>
        <p:spPr>
          <a:xfrm>
            <a:off x="1295400" y="3610224"/>
            <a:ext cx="212500" cy="212500"/>
          </a:xfrm>
          <a:prstGeom prst="rect">
            <a:avLst/>
          </a:prstGeom>
          <a:noFill/>
          <a:ln>
            <a:noFill/>
          </a:ln>
        </p:spPr>
      </p:pic>
      <p:pic>
        <p:nvPicPr>
          <p:cNvPr id="208" name="Google Shape;208;p26"/>
          <p:cNvPicPr preferRelativeResize="0"/>
          <p:nvPr/>
        </p:nvPicPr>
        <p:blipFill>
          <a:blip r:embed="rId4">
            <a:alphaModFix/>
          </a:blip>
          <a:stretch>
            <a:fillRect/>
          </a:stretch>
        </p:blipFill>
        <p:spPr>
          <a:xfrm>
            <a:off x="1295400" y="3936599"/>
            <a:ext cx="212500" cy="212500"/>
          </a:xfrm>
          <a:prstGeom prst="rect">
            <a:avLst/>
          </a:prstGeom>
          <a:noFill/>
          <a:ln>
            <a:noFill/>
          </a:ln>
        </p:spPr>
      </p:pic>
      <p:pic>
        <p:nvPicPr>
          <p:cNvPr id="209" name="Google Shape;209;p26"/>
          <p:cNvPicPr preferRelativeResize="0"/>
          <p:nvPr/>
        </p:nvPicPr>
        <p:blipFill>
          <a:blip r:embed="rId4">
            <a:alphaModFix/>
          </a:blip>
          <a:stretch>
            <a:fillRect/>
          </a:stretch>
        </p:blipFill>
        <p:spPr>
          <a:xfrm>
            <a:off x="1295400" y="4349999"/>
            <a:ext cx="212500" cy="212500"/>
          </a:xfrm>
          <a:prstGeom prst="rect">
            <a:avLst/>
          </a:prstGeom>
          <a:noFill/>
          <a:ln>
            <a:noFill/>
          </a:ln>
        </p:spPr>
      </p:pic>
      <p:pic>
        <p:nvPicPr>
          <p:cNvPr id="210" name="Google Shape;210;p26"/>
          <p:cNvPicPr preferRelativeResize="0"/>
          <p:nvPr/>
        </p:nvPicPr>
        <p:blipFill>
          <a:blip r:embed="rId5">
            <a:alphaModFix/>
          </a:blip>
          <a:stretch>
            <a:fillRect/>
          </a:stretch>
        </p:blipFill>
        <p:spPr>
          <a:xfrm>
            <a:off x="1295400" y="4763389"/>
            <a:ext cx="212500" cy="2125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5" name="Shape 215"/>
        <p:cNvGrpSpPr/>
        <p:nvPr/>
      </p:nvGrpSpPr>
      <p:grpSpPr>
        <a:xfrm>
          <a:off x="0" y="0"/>
          <a:ext cx="0" cy="0"/>
          <a:chOff x="0" y="0"/>
          <a:chExt cx="0" cy="0"/>
        </a:xfrm>
      </p:grpSpPr>
      <p:sp>
        <p:nvSpPr>
          <p:cNvPr id="216" name="Google Shape;216;p27"/>
          <p:cNvSpPr txBox="1"/>
          <p:nvPr>
            <p:ph type="title"/>
          </p:nvPr>
        </p:nvSpPr>
        <p:spPr>
          <a:xfrm>
            <a:off x="457200" y="100663"/>
            <a:ext cx="8229600" cy="1143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Machine Translation</a:t>
            </a:r>
            <a:endParaRPr/>
          </a:p>
        </p:txBody>
      </p:sp>
      <p:sp>
        <p:nvSpPr>
          <p:cNvPr id="217" name="Google Shape;217;p27"/>
          <p:cNvSpPr txBox="1"/>
          <p:nvPr/>
        </p:nvSpPr>
        <p:spPr>
          <a:xfrm>
            <a:off x="1072925" y="1965525"/>
            <a:ext cx="2435700" cy="435000"/>
          </a:xfrm>
          <a:prstGeom prst="rect">
            <a:avLst/>
          </a:prstGeom>
          <a:noFill/>
          <a:ln>
            <a:noFill/>
          </a:ln>
        </p:spPr>
        <p:txBody>
          <a:bodyPr anchorCtr="0" anchor="t" bIns="91425" lIns="91425" spcFirstLastPara="1" rIns="91425" wrap="square" tIns="91425">
            <a:noAutofit/>
          </a:bodyPr>
          <a:lstStyle/>
          <a:p>
            <a:pPr indent="0" lvl="0" marL="0" marR="38100" rtl="0" algn="l">
              <a:lnSpc>
                <a:spcPct val="133333"/>
              </a:lnSpc>
              <a:spcBef>
                <a:spcPts val="0"/>
              </a:spcBef>
              <a:spcAft>
                <a:spcPts val="0"/>
              </a:spcAft>
              <a:buNone/>
            </a:pPr>
            <a:r>
              <a:rPr b="1" lang="en-US" sz="1800">
                <a:highlight>
                  <a:srgbClr val="CCCCCC"/>
                </a:highlight>
              </a:rPr>
              <a:t>আমি কাজ করছি</a:t>
            </a:r>
            <a:endParaRPr b="1">
              <a:highlight>
                <a:srgbClr val="CCCCCC"/>
              </a:highlight>
              <a:latin typeface="Calibri"/>
              <a:ea typeface="Calibri"/>
              <a:cs typeface="Calibri"/>
              <a:sym typeface="Calibri"/>
            </a:endParaRPr>
          </a:p>
        </p:txBody>
      </p:sp>
      <p:sp>
        <p:nvSpPr>
          <p:cNvPr id="218" name="Google Shape;218;p27"/>
          <p:cNvSpPr txBox="1"/>
          <p:nvPr/>
        </p:nvSpPr>
        <p:spPr>
          <a:xfrm>
            <a:off x="1072925" y="1458050"/>
            <a:ext cx="3146400" cy="56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400">
                <a:latin typeface="Calibri"/>
                <a:ea typeface="Calibri"/>
                <a:cs typeface="Calibri"/>
                <a:sym typeface="Calibri"/>
              </a:rPr>
              <a:t>Source Text (Bengali)</a:t>
            </a:r>
            <a:endParaRPr sz="2400">
              <a:latin typeface="Calibri"/>
              <a:ea typeface="Calibri"/>
              <a:cs typeface="Calibri"/>
              <a:sym typeface="Calibri"/>
            </a:endParaRPr>
          </a:p>
        </p:txBody>
      </p:sp>
      <p:sp>
        <p:nvSpPr>
          <p:cNvPr id="219" name="Google Shape;219;p27"/>
          <p:cNvSpPr txBox="1"/>
          <p:nvPr/>
        </p:nvSpPr>
        <p:spPr>
          <a:xfrm>
            <a:off x="1072925" y="2799375"/>
            <a:ext cx="3334800" cy="56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400">
                <a:latin typeface="Calibri"/>
                <a:ea typeface="Calibri"/>
                <a:cs typeface="Calibri"/>
                <a:sym typeface="Calibri"/>
              </a:rPr>
              <a:t>Destination </a:t>
            </a:r>
            <a:r>
              <a:rPr lang="en-US" sz="2400">
                <a:latin typeface="Calibri"/>
                <a:ea typeface="Calibri"/>
                <a:cs typeface="Calibri"/>
                <a:sym typeface="Calibri"/>
              </a:rPr>
              <a:t>Text (English)</a:t>
            </a:r>
            <a:endParaRPr sz="2400">
              <a:latin typeface="Calibri"/>
              <a:ea typeface="Calibri"/>
              <a:cs typeface="Calibri"/>
              <a:sym typeface="Calibri"/>
            </a:endParaRPr>
          </a:p>
        </p:txBody>
      </p:sp>
      <p:sp>
        <p:nvSpPr>
          <p:cNvPr id="220" name="Google Shape;220;p27"/>
          <p:cNvSpPr txBox="1"/>
          <p:nvPr/>
        </p:nvSpPr>
        <p:spPr>
          <a:xfrm>
            <a:off x="1174400" y="3305775"/>
            <a:ext cx="2493900" cy="37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800">
                <a:highlight>
                  <a:srgbClr val="CCCCCC"/>
                </a:highlight>
              </a:rPr>
              <a:t>I am working</a:t>
            </a:r>
            <a:endParaRPr b="1" sz="1800">
              <a:highlight>
                <a:srgbClr val="CCCCCC"/>
              </a:highlight>
            </a:endParaRPr>
          </a:p>
        </p:txBody>
      </p:sp>
      <p:sp>
        <p:nvSpPr>
          <p:cNvPr id="221" name="Google Shape;221;p27"/>
          <p:cNvSpPr txBox="1"/>
          <p:nvPr/>
        </p:nvSpPr>
        <p:spPr>
          <a:xfrm>
            <a:off x="5207100" y="1530550"/>
            <a:ext cx="3479700" cy="33201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US" sz="1800"/>
              <a:t>Automatic Translation</a:t>
            </a:r>
            <a:endParaRPr sz="1800"/>
          </a:p>
          <a:p>
            <a:pPr indent="-342900" lvl="0" marL="457200" rtl="0" algn="l">
              <a:spcBef>
                <a:spcPts val="0"/>
              </a:spcBef>
              <a:spcAft>
                <a:spcPts val="0"/>
              </a:spcAft>
              <a:buSzPts val="1800"/>
              <a:buChar char="●"/>
            </a:pPr>
            <a:r>
              <a:rPr lang="en-US" sz="1800"/>
              <a:t>Helping people to understand meaning of different language without knowing the syntax of that language</a:t>
            </a:r>
            <a:endParaRPr sz="1800"/>
          </a:p>
          <a:p>
            <a:pPr indent="-342900" lvl="0" marL="457200" rtl="0" algn="l">
              <a:spcBef>
                <a:spcPts val="0"/>
              </a:spcBef>
              <a:spcAft>
                <a:spcPts val="0"/>
              </a:spcAft>
              <a:buSzPts val="1800"/>
              <a:buChar char="●"/>
            </a:pPr>
            <a:r>
              <a:rPr lang="en-US" sz="1800">
                <a:solidFill>
                  <a:srgbClr val="222222"/>
                </a:solidFill>
                <a:highlight>
                  <a:srgbClr val="FFFFFF"/>
                </a:highlight>
              </a:rPr>
              <a:t>Machine Translation performs simple substitution of words in one language for words in another</a:t>
            </a:r>
            <a:endParaRPr sz="18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6" name="Shape 226"/>
        <p:cNvGrpSpPr/>
        <p:nvPr/>
      </p:nvGrpSpPr>
      <p:grpSpPr>
        <a:xfrm>
          <a:off x="0" y="0"/>
          <a:ext cx="0" cy="0"/>
          <a:chOff x="0" y="0"/>
          <a:chExt cx="0" cy="0"/>
        </a:xfrm>
      </p:grpSpPr>
      <p:sp>
        <p:nvSpPr>
          <p:cNvPr id="227" name="Google Shape;227;p28"/>
          <p:cNvSpPr txBox="1"/>
          <p:nvPr/>
        </p:nvSpPr>
        <p:spPr>
          <a:xfrm>
            <a:off x="1552475" y="71175"/>
            <a:ext cx="5685600" cy="820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US" sz="4400">
                <a:solidFill>
                  <a:schemeClr val="dk1"/>
                </a:solidFill>
                <a:latin typeface="Calibri"/>
                <a:ea typeface="Calibri"/>
                <a:cs typeface="Calibri"/>
                <a:sym typeface="Calibri"/>
              </a:rPr>
              <a:t>Language Technology</a:t>
            </a:r>
            <a:endParaRPr sz="4400">
              <a:solidFill>
                <a:schemeClr val="dk1"/>
              </a:solidFill>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p:txBody>
      </p:sp>
      <p:cxnSp>
        <p:nvCxnSpPr>
          <p:cNvPr id="228" name="Google Shape;228;p28"/>
          <p:cNvCxnSpPr/>
          <p:nvPr/>
        </p:nvCxnSpPr>
        <p:spPr>
          <a:xfrm>
            <a:off x="753625" y="1373275"/>
            <a:ext cx="6790200" cy="42900"/>
          </a:xfrm>
          <a:prstGeom prst="straightConnector1">
            <a:avLst/>
          </a:prstGeom>
          <a:noFill/>
          <a:ln cap="flat" cmpd="sng" w="9525">
            <a:solidFill>
              <a:schemeClr val="dk2"/>
            </a:solidFill>
            <a:prstDash val="solid"/>
            <a:round/>
            <a:headEnd len="med" w="med" type="none"/>
            <a:tailEnd len="med" w="med" type="none"/>
          </a:ln>
        </p:spPr>
      </p:cxnSp>
      <p:sp>
        <p:nvSpPr>
          <p:cNvPr id="229" name="Google Shape;229;p28"/>
          <p:cNvSpPr txBox="1"/>
          <p:nvPr/>
        </p:nvSpPr>
        <p:spPr>
          <a:xfrm>
            <a:off x="102025" y="1888375"/>
            <a:ext cx="1314600" cy="40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Calibri"/>
                <a:ea typeface="Calibri"/>
                <a:cs typeface="Calibri"/>
                <a:sym typeface="Calibri"/>
              </a:rPr>
              <a:t>Mostly solved</a:t>
            </a:r>
            <a:endParaRPr>
              <a:latin typeface="Calibri"/>
              <a:ea typeface="Calibri"/>
              <a:cs typeface="Calibri"/>
              <a:sym typeface="Calibri"/>
            </a:endParaRPr>
          </a:p>
        </p:txBody>
      </p:sp>
      <p:sp>
        <p:nvSpPr>
          <p:cNvPr id="230" name="Google Shape;230;p28"/>
          <p:cNvSpPr/>
          <p:nvPr/>
        </p:nvSpPr>
        <p:spPr>
          <a:xfrm>
            <a:off x="184225" y="2311125"/>
            <a:ext cx="2193900" cy="3525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28"/>
          <p:cNvSpPr txBox="1"/>
          <p:nvPr/>
        </p:nvSpPr>
        <p:spPr>
          <a:xfrm>
            <a:off x="226075" y="2353000"/>
            <a:ext cx="1389900" cy="32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Calibri"/>
                <a:ea typeface="Calibri"/>
                <a:cs typeface="Calibri"/>
                <a:sym typeface="Calibri"/>
              </a:rPr>
              <a:t>Spam Detection</a:t>
            </a:r>
            <a:endParaRPr>
              <a:latin typeface="Calibri"/>
              <a:ea typeface="Calibri"/>
              <a:cs typeface="Calibri"/>
              <a:sym typeface="Calibri"/>
            </a:endParaRPr>
          </a:p>
        </p:txBody>
      </p:sp>
      <p:sp>
        <p:nvSpPr>
          <p:cNvPr id="232" name="Google Shape;232;p28"/>
          <p:cNvSpPr txBox="1"/>
          <p:nvPr/>
        </p:nvSpPr>
        <p:spPr>
          <a:xfrm>
            <a:off x="149875" y="2679625"/>
            <a:ext cx="1549200" cy="32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highlight>
                  <a:srgbClr val="FFFFFF"/>
                </a:highlight>
                <a:latin typeface="Calibri"/>
                <a:ea typeface="Calibri"/>
                <a:cs typeface="Calibri"/>
                <a:sym typeface="Calibri"/>
              </a:rPr>
              <a:t>You are shortlisted</a:t>
            </a:r>
            <a:endParaRPr sz="1000">
              <a:highlight>
                <a:srgbClr val="FFFFFF"/>
              </a:highlight>
              <a:latin typeface="Calibri"/>
              <a:ea typeface="Calibri"/>
              <a:cs typeface="Calibri"/>
              <a:sym typeface="Calibri"/>
            </a:endParaRPr>
          </a:p>
        </p:txBody>
      </p:sp>
      <p:sp>
        <p:nvSpPr>
          <p:cNvPr id="233" name="Google Shape;233;p28"/>
          <p:cNvSpPr txBox="1"/>
          <p:nvPr/>
        </p:nvSpPr>
        <p:spPr>
          <a:xfrm>
            <a:off x="149875" y="2883925"/>
            <a:ext cx="1549200" cy="40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solidFill>
                  <a:srgbClr val="202124"/>
                </a:solidFill>
                <a:highlight>
                  <a:srgbClr val="FFFFFF"/>
                </a:highlight>
                <a:latin typeface="Roboto"/>
                <a:ea typeface="Roboto"/>
                <a:cs typeface="Roboto"/>
                <a:sym typeface="Roboto"/>
              </a:rPr>
              <a:t>Deals you can't refuse | Great Indian Festival</a:t>
            </a:r>
            <a:endParaRPr sz="1000">
              <a:highlight>
                <a:srgbClr val="FFFFFF"/>
              </a:highlight>
              <a:latin typeface="Calibri"/>
              <a:ea typeface="Calibri"/>
              <a:cs typeface="Calibri"/>
              <a:sym typeface="Calibri"/>
            </a:endParaRPr>
          </a:p>
        </p:txBody>
      </p:sp>
      <p:pic>
        <p:nvPicPr>
          <p:cNvPr id="234" name="Google Shape;234;p28"/>
          <p:cNvPicPr preferRelativeResize="0"/>
          <p:nvPr/>
        </p:nvPicPr>
        <p:blipFill>
          <a:blip r:embed="rId3">
            <a:alphaModFix/>
          </a:blip>
          <a:stretch>
            <a:fillRect/>
          </a:stretch>
        </p:blipFill>
        <p:spPr>
          <a:xfrm>
            <a:off x="1699075" y="2744113"/>
            <a:ext cx="207575" cy="197715"/>
          </a:xfrm>
          <a:prstGeom prst="rect">
            <a:avLst/>
          </a:prstGeom>
          <a:noFill/>
          <a:ln>
            <a:noFill/>
          </a:ln>
        </p:spPr>
      </p:pic>
      <p:pic>
        <p:nvPicPr>
          <p:cNvPr id="235" name="Google Shape;235;p28"/>
          <p:cNvPicPr preferRelativeResize="0"/>
          <p:nvPr/>
        </p:nvPicPr>
        <p:blipFill>
          <a:blip r:embed="rId4">
            <a:alphaModFix/>
          </a:blip>
          <a:stretch>
            <a:fillRect/>
          </a:stretch>
        </p:blipFill>
        <p:spPr>
          <a:xfrm>
            <a:off x="1699075" y="3006325"/>
            <a:ext cx="207575" cy="207575"/>
          </a:xfrm>
          <a:prstGeom prst="rect">
            <a:avLst/>
          </a:prstGeom>
          <a:noFill/>
          <a:ln>
            <a:noFill/>
          </a:ln>
        </p:spPr>
      </p:pic>
      <p:sp>
        <p:nvSpPr>
          <p:cNvPr id="236" name="Google Shape;236;p28"/>
          <p:cNvSpPr txBox="1"/>
          <p:nvPr/>
        </p:nvSpPr>
        <p:spPr>
          <a:xfrm>
            <a:off x="227575" y="3391675"/>
            <a:ext cx="1063500" cy="32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Calibri"/>
                <a:ea typeface="Calibri"/>
                <a:cs typeface="Calibri"/>
                <a:sym typeface="Calibri"/>
              </a:rPr>
              <a:t>POS Tagging</a:t>
            </a:r>
            <a:endParaRPr>
              <a:latin typeface="Calibri"/>
              <a:ea typeface="Calibri"/>
              <a:cs typeface="Calibri"/>
              <a:sym typeface="Calibri"/>
            </a:endParaRPr>
          </a:p>
        </p:txBody>
      </p:sp>
      <p:sp>
        <p:nvSpPr>
          <p:cNvPr id="237" name="Google Shape;237;p28"/>
          <p:cNvSpPr txBox="1"/>
          <p:nvPr/>
        </p:nvSpPr>
        <p:spPr>
          <a:xfrm>
            <a:off x="184225" y="3678600"/>
            <a:ext cx="1549200" cy="56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highlight>
                  <a:srgbClr val="FFFFFF"/>
                </a:highlight>
                <a:latin typeface="Calibri"/>
                <a:ea typeface="Calibri"/>
                <a:cs typeface="Calibri"/>
                <a:sym typeface="Calibri"/>
              </a:rPr>
              <a:t>Pappu is working</a:t>
            </a:r>
            <a:endParaRPr sz="1000">
              <a:highlight>
                <a:srgbClr val="FFFFFF"/>
              </a:highlight>
              <a:latin typeface="Calibri"/>
              <a:ea typeface="Calibri"/>
              <a:cs typeface="Calibri"/>
              <a:sym typeface="Calibri"/>
            </a:endParaRPr>
          </a:p>
        </p:txBody>
      </p:sp>
      <p:sp>
        <p:nvSpPr>
          <p:cNvPr id="238" name="Google Shape;238;p28"/>
          <p:cNvSpPr txBox="1"/>
          <p:nvPr/>
        </p:nvSpPr>
        <p:spPr>
          <a:xfrm>
            <a:off x="227575" y="3820225"/>
            <a:ext cx="896100" cy="32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latin typeface="Calibri"/>
                <a:ea typeface="Calibri"/>
                <a:cs typeface="Calibri"/>
                <a:sym typeface="Calibri"/>
              </a:rPr>
              <a:t>NNP VBZ VBG</a:t>
            </a:r>
            <a:endParaRPr sz="1000">
              <a:latin typeface="Calibri"/>
              <a:ea typeface="Calibri"/>
              <a:cs typeface="Calibri"/>
              <a:sym typeface="Calibri"/>
            </a:endParaRPr>
          </a:p>
        </p:txBody>
      </p:sp>
      <p:sp>
        <p:nvSpPr>
          <p:cNvPr id="239" name="Google Shape;239;p28"/>
          <p:cNvSpPr txBox="1"/>
          <p:nvPr/>
        </p:nvSpPr>
        <p:spPr>
          <a:xfrm>
            <a:off x="227575" y="4306075"/>
            <a:ext cx="1679100" cy="32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Calibri"/>
                <a:ea typeface="Calibri"/>
                <a:cs typeface="Calibri"/>
                <a:sym typeface="Calibri"/>
              </a:rPr>
              <a:t>Named Entity Recognition</a:t>
            </a:r>
            <a:endParaRPr>
              <a:latin typeface="Calibri"/>
              <a:ea typeface="Calibri"/>
              <a:cs typeface="Calibri"/>
              <a:sym typeface="Calibri"/>
            </a:endParaRPr>
          </a:p>
        </p:txBody>
      </p:sp>
      <p:sp>
        <p:nvSpPr>
          <p:cNvPr id="240" name="Google Shape;240;p28"/>
          <p:cNvSpPr txBox="1"/>
          <p:nvPr/>
        </p:nvSpPr>
        <p:spPr>
          <a:xfrm>
            <a:off x="149875" y="4788925"/>
            <a:ext cx="2193900" cy="40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solidFill>
                  <a:srgbClr val="202124"/>
                </a:solidFill>
                <a:highlight>
                  <a:srgbClr val="FFFFFF"/>
                </a:highlight>
                <a:latin typeface="Roboto"/>
                <a:ea typeface="Roboto"/>
                <a:cs typeface="Roboto"/>
                <a:sym typeface="Roboto"/>
              </a:rPr>
              <a:t>Einstein met with Tagore at Berlin</a:t>
            </a:r>
            <a:endParaRPr sz="1000">
              <a:highlight>
                <a:srgbClr val="FFFFFF"/>
              </a:highlight>
              <a:latin typeface="Calibri"/>
              <a:ea typeface="Calibri"/>
              <a:cs typeface="Calibri"/>
              <a:sym typeface="Calibri"/>
            </a:endParaRPr>
          </a:p>
        </p:txBody>
      </p:sp>
      <p:sp>
        <p:nvSpPr>
          <p:cNvPr id="241" name="Google Shape;241;p28"/>
          <p:cNvSpPr txBox="1"/>
          <p:nvPr/>
        </p:nvSpPr>
        <p:spPr>
          <a:xfrm>
            <a:off x="227575" y="4917575"/>
            <a:ext cx="2066700" cy="56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latin typeface="Calibri"/>
                <a:ea typeface="Calibri"/>
                <a:cs typeface="Calibri"/>
                <a:sym typeface="Calibri"/>
              </a:rPr>
              <a:t>Person		Person	    Loc</a:t>
            </a:r>
            <a:endParaRPr sz="1000">
              <a:latin typeface="Calibri"/>
              <a:ea typeface="Calibri"/>
              <a:cs typeface="Calibri"/>
              <a:sym typeface="Calibri"/>
            </a:endParaRPr>
          </a:p>
        </p:txBody>
      </p:sp>
      <p:sp>
        <p:nvSpPr>
          <p:cNvPr id="242" name="Google Shape;242;p28"/>
          <p:cNvSpPr txBox="1"/>
          <p:nvPr/>
        </p:nvSpPr>
        <p:spPr>
          <a:xfrm>
            <a:off x="3733175" y="1905275"/>
            <a:ext cx="1314600" cy="40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Calibri"/>
                <a:ea typeface="Calibri"/>
                <a:cs typeface="Calibri"/>
                <a:sym typeface="Calibri"/>
              </a:rPr>
              <a:t>Good Progress</a:t>
            </a:r>
            <a:endParaRPr>
              <a:latin typeface="Calibri"/>
              <a:ea typeface="Calibri"/>
              <a:cs typeface="Calibri"/>
              <a:sym typeface="Calibri"/>
            </a:endParaRPr>
          </a:p>
        </p:txBody>
      </p:sp>
      <p:sp>
        <p:nvSpPr>
          <p:cNvPr id="243" name="Google Shape;243;p28"/>
          <p:cNvSpPr/>
          <p:nvPr/>
        </p:nvSpPr>
        <p:spPr>
          <a:xfrm>
            <a:off x="3099925" y="2272825"/>
            <a:ext cx="2345400" cy="4433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28"/>
          <p:cNvSpPr txBox="1"/>
          <p:nvPr/>
        </p:nvSpPr>
        <p:spPr>
          <a:xfrm>
            <a:off x="3181825" y="2214125"/>
            <a:ext cx="1679100" cy="32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Calibri"/>
                <a:ea typeface="Calibri"/>
                <a:cs typeface="Calibri"/>
                <a:sym typeface="Calibri"/>
              </a:rPr>
              <a:t>Sentiment Analysis</a:t>
            </a:r>
            <a:endParaRPr>
              <a:latin typeface="Calibri"/>
              <a:ea typeface="Calibri"/>
              <a:cs typeface="Calibri"/>
              <a:sym typeface="Calibri"/>
            </a:endParaRPr>
          </a:p>
        </p:txBody>
      </p:sp>
      <p:sp>
        <p:nvSpPr>
          <p:cNvPr id="245" name="Google Shape;245;p28"/>
          <p:cNvSpPr txBox="1"/>
          <p:nvPr/>
        </p:nvSpPr>
        <p:spPr>
          <a:xfrm>
            <a:off x="3121675" y="2527225"/>
            <a:ext cx="1549200" cy="32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highlight>
                  <a:srgbClr val="FFFFFF"/>
                </a:highlight>
                <a:latin typeface="Calibri"/>
                <a:ea typeface="Calibri"/>
                <a:cs typeface="Calibri"/>
                <a:sym typeface="Calibri"/>
              </a:rPr>
              <a:t>This movie is good</a:t>
            </a:r>
            <a:endParaRPr sz="1000">
              <a:highlight>
                <a:srgbClr val="FFFFFF"/>
              </a:highlight>
              <a:latin typeface="Calibri"/>
              <a:ea typeface="Calibri"/>
              <a:cs typeface="Calibri"/>
              <a:sym typeface="Calibri"/>
            </a:endParaRPr>
          </a:p>
        </p:txBody>
      </p:sp>
      <p:sp>
        <p:nvSpPr>
          <p:cNvPr id="246" name="Google Shape;246;p28"/>
          <p:cNvSpPr txBox="1"/>
          <p:nvPr/>
        </p:nvSpPr>
        <p:spPr>
          <a:xfrm>
            <a:off x="3121675" y="2731525"/>
            <a:ext cx="1549200" cy="40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solidFill>
                  <a:srgbClr val="202124"/>
                </a:solidFill>
                <a:highlight>
                  <a:srgbClr val="FFFFFF"/>
                </a:highlight>
                <a:latin typeface="Roboto"/>
                <a:ea typeface="Roboto"/>
                <a:cs typeface="Roboto"/>
                <a:sym typeface="Roboto"/>
              </a:rPr>
              <a:t>This is worst product</a:t>
            </a:r>
            <a:endParaRPr sz="1000">
              <a:highlight>
                <a:srgbClr val="FFFFFF"/>
              </a:highlight>
              <a:latin typeface="Calibri"/>
              <a:ea typeface="Calibri"/>
              <a:cs typeface="Calibri"/>
              <a:sym typeface="Calibri"/>
            </a:endParaRPr>
          </a:p>
        </p:txBody>
      </p:sp>
      <p:pic>
        <p:nvPicPr>
          <p:cNvPr id="247" name="Google Shape;247;p28"/>
          <p:cNvPicPr preferRelativeResize="0"/>
          <p:nvPr/>
        </p:nvPicPr>
        <p:blipFill>
          <a:blip r:embed="rId5">
            <a:alphaModFix/>
          </a:blip>
          <a:stretch>
            <a:fillRect/>
          </a:stretch>
        </p:blipFill>
        <p:spPr>
          <a:xfrm>
            <a:off x="4668413" y="2584361"/>
            <a:ext cx="212500" cy="212500"/>
          </a:xfrm>
          <a:prstGeom prst="rect">
            <a:avLst/>
          </a:prstGeom>
          <a:noFill/>
          <a:ln>
            <a:noFill/>
          </a:ln>
        </p:spPr>
      </p:pic>
      <p:pic>
        <p:nvPicPr>
          <p:cNvPr id="248" name="Google Shape;248;p28"/>
          <p:cNvPicPr preferRelativeResize="0"/>
          <p:nvPr/>
        </p:nvPicPr>
        <p:blipFill>
          <a:blip r:embed="rId6">
            <a:alphaModFix/>
          </a:blip>
          <a:stretch>
            <a:fillRect/>
          </a:stretch>
        </p:blipFill>
        <p:spPr>
          <a:xfrm>
            <a:off x="4664475" y="2868964"/>
            <a:ext cx="212500" cy="212500"/>
          </a:xfrm>
          <a:prstGeom prst="rect">
            <a:avLst/>
          </a:prstGeom>
          <a:noFill/>
          <a:ln>
            <a:noFill/>
          </a:ln>
        </p:spPr>
      </p:pic>
      <p:sp>
        <p:nvSpPr>
          <p:cNvPr id="249" name="Google Shape;249;p28"/>
          <p:cNvSpPr txBox="1"/>
          <p:nvPr/>
        </p:nvSpPr>
        <p:spPr>
          <a:xfrm>
            <a:off x="3045475" y="3191200"/>
            <a:ext cx="1951800" cy="32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latin typeface="Calibri"/>
                <a:ea typeface="Calibri"/>
                <a:cs typeface="Calibri"/>
                <a:sym typeface="Calibri"/>
              </a:rPr>
              <a:t>Coreference Resolution</a:t>
            </a:r>
            <a:endParaRPr>
              <a:latin typeface="Calibri"/>
              <a:ea typeface="Calibri"/>
              <a:cs typeface="Calibri"/>
              <a:sym typeface="Calibri"/>
            </a:endParaRPr>
          </a:p>
        </p:txBody>
      </p:sp>
      <p:sp>
        <p:nvSpPr>
          <p:cNvPr id="250" name="Google Shape;250;p28"/>
          <p:cNvSpPr txBox="1"/>
          <p:nvPr/>
        </p:nvSpPr>
        <p:spPr>
          <a:xfrm>
            <a:off x="3045475" y="3517825"/>
            <a:ext cx="2193900" cy="32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highlight>
                  <a:srgbClr val="FFFFFF"/>
                </a:highlight>
                <a:latin typeface="Calibri"/>
                <a:ea typeface="Calibri"/>
                <a:cs typeface="Calibri"/>
                <a:sym typeface="Calibri"/>
              </a:rPr>
              <a:t>Raghu was listening his favourite song</a:t>
            </a:r>
            <a:endParaRPr sz="1000">
              <a:highlight>
                <a:srgbClr val="FFFFFF"/>
              </a:highlight>
              <a:latin typeface="Calibri"/>
              <a:ea typeface="Calibri"/>
              <a:cs typeface="Calibri"/>
              <a:sym typeface="Calibri"/>
            </a:endParaRPr>
          </a:p>
        </p:txBody>
      </p:sp>
      <p:sp>
        <p:nvSpPr>
          <p:cNvPr id="251" name="Google Shape;251;p28"/>
          <p:cNvSpPr/>
          <p:nvPr/>
        </p:nvSpPr>
        <p:spPr>
          <a:xfrm>
            <a:off x="3324325" y="3528175"/>
            <a:ext cx="938100" cy="212400"/>
          </a:xfrm>
          <a:prstGeom prst="arc">
            <a:avLst>
              <a:gd fmla="val 10830349" name="adj1"/>
              <a:gd fmla="val 10" name="adj2"/>
            </a:avLst>
          </a:prstGeom>
          <a:noFill/>
          <a:ln cap="flat" cmpd="sng" w="12700">
            <a:solidFill>
              <a:srgbClr val="008000"/>
            </a:solidFill>
            <a:prstDash val="solid"/>
            <a:round/>
            <a:headEnd len="med" w="med" type="triangl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0000"/>
              </a:solidFill>
              <a:latin typeface="Calibri"/>
              <a:ea typeface="Calibri"/>
              <a:cs typeface="Calibri"/>
              <a:sym typeface="Calibri"/>
            </a:endParaRPr>
          </a:p>
        </p:txBody>
      </p:sp>
      <p:sp>
        <p:nvSpPr>
          <p:cNvPr id="252" name="Google Shape;252;p28"/>
          <p:cNvSpPr txBox="1"/>
          <p:nvPr/>
        </p:nvSpPr>
        <p:spPr>
          <a:xfrm>
            <a:off x="2970125" y="3798600"/>
            <a:ext cx="1951800" cy="32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latin typeface="Calibri"/>
                <a:ea typeface="Calibri"/>
                <a:cs typeface="Calibri"/>
                <a:sym typeface="Calibri"/>
              </a:rPr>
              <a:t>Machine Translation</a:t>
            </a:r>
            <a:endParaRPr>
              <a:latin typeface="Calibri"/>
              <a:ea typeface="Calibri"/>
              <a:cs typeface="Calibri"/>
              <a:sym typeface="Calibri"/>
            </a:endParaRPr>
          </a:p>
        </p:txBody>
      </p:sp>
      <p:sp>
        <p:nvSpPr>
          <p:cNvPr id="253" name="Google Shape;253;p28"/>
          <p:cNvSpPr txBox="1"/>
          <p:nvPr/>
        </p:nvSpPr>
        <p:spPr>
          <a:xfrm>
            <a:off x="3045475" y="4051225"/>
            <a:ext cx="1549200" cy="326700"/>
          </a:xfrm>
          <a:prstGeom prst="rect">
            <a:avLst/>
          </a:prstGeom>
          <a:noFill/>
          <a:ln>
            <a:noFill/>
          </a:ln>
        </p:spPr>
        <p:txBody>
          <a:bodyPr anchorCtr="0" anchor="t" bIns="91425" lIns="91425" spcFirstLastPara="1" rIns="91425" wrap="square" tIns="91425">
            <a:noAutofit/>
          </a:bodyPr>
          <a:lstStyle/>
          <a:p>
            <a:pPr indent="0" lvl="0" marL="0" marR="38100" rtl="0" algn="l">
              <a:lnSpc>
                <a:spcPct val="133333"/>
              </a:lnSpc>
              <a:spcBef>
                <a:spcPts val="0"/>
              </a:spcBef>
              <a:spcAft>
                <a:spcPts val="0"/>
              </a:spcAft>
              <a:buClr>
                <a:schemeClr val="dk1"/>
              </a:buClr>
              <a:buSzPts val="1100"/>
              <a:buFont typeface="Arial"/>
              <a:buNone/>
            </a:pPr>
            <a:r>
              <a:rPr b="1" lang="en-US" sz="1000">
                <a:solidFill>
                  <a:schemeClr val="dk1"/>
                </a:solidFill>
                <a:highlight>
                  <a:srgbClr val="FFFFFF"/>
                </a:highlight>
              </a:rPr>
              <a:t>আমি কাজ করছি</a:t>
            </a:r>
            <a:endParaRPr sz="1000">
              <a:highlight>
                <a:srgbClr val="FFFFFF"/>
              </a:highlight>
              <a:latin typeface="Calibri"/>
              <a:ea typeface="Calibri"/>
              <a:cs typeface="Calibri"/>
              <a:sym typeface="Calibri"/>
            </a:endParaRPr>
          </a:p>
        </p:txBody>
      </p:sp>
      <p:sp>
        <p:nvSpPr>
          <p:cNvPr id="254" name="Google Shape;254;p28"/>
          <p:cNvSpPr txBox="1"/>
          <p:nvPr/>
        </p:nvSpPr>
        <p:spPr>
          <a:xfrm>
            <a:off x="3045475" y="4279825"/>
            <a:ext cx="1549200" cy="326700"/>
          </a:xfrm>
          <a:prstGeom prst="rect">
            <a:avLst/>
          </a:prstGeom>
          <a:noFill/>
          <a:ln>
            <a:noFill/>
          </a:ln>
        </p:spPr>
        <p:txBody>
          <a:bodyPr anchorCtr="0" anchor="t" bIns="91425" lIns="91425" spcFirstLastPara="1" rIns="91425" wrap="square" tIns="91425">
            <a:noAutofit/>
          </a:bodyPr>
          <a:lstStyle/>
          <a:p>
            <a:pPr indent="0" lvl="0" marL="0" marR="38100" rtl="0" algn="l">
              <a:lnSpc>
                <a:spcPct val="133333"/>
              </a:lnSpc>
              <a:spcBef>
                <a:spcPts val="0"/>
              </a:spcBef>
              <a:spcAft>
                <a:spcPts val="0"/>
              </a:spcAft>
              <a:buNone/>
            </a:pPr>
            <a:r>
              <a:rPr b="1" lang="en-US" sz="1000">
                <a:solidFill>
                  <a:schemeClr val="dk1"/>
                </a:solidFill>
                <a:highlight>
                  <a:srgbClr val="FFFFFF"/>
                </a:highlight>
              </a:rPr>
              <a:t>I am working</a:t>
            </a:r>
            <a:endParaRPr sz="1000">
              <a:highlight>
                <a:srgbClr val="FFFFFF"/>
              </a:highlight>
              <a:latin typeface="Calibri"/>
              <a:ea typeface="Calibri"/>
              <a:cs typeface="Calibri"/>
              <a:sym typeface="Calibri"/>
            </a:endParaRPr>
          </a:p>
        </p:txBody>
      </p:sp>
      <p:sp>
        <p:nvSpPr>
          <p:cNvPr id="255" name="Google Shape;255;p28"/>
          <p:cNvSpPr txBox="1"/>
          <p:nvPr/>
        </p:nvSpPr>
        <p:spPr>
          <a:xfrm>
            <a:off x="2970125" y="4496413"/>
            <a:ext cx="2345400" cy="32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latin typeface="Calibri"/>
                <a:ea typeface="Calibri"/>
                <a:cs typeface="Calibri"/>
                <a:sym typeface="Calibri"/>
              </a:rPr>
              <a:t>Word sense disambiguation</a:t>
            </a:r>
            <a:endParaRPr>
              <a:latin typeface="Calibri"/>
              <a:ea typeface="Calibri"/>
              <a:cs typeface="Calibri"/>
              <a:sym typeface="Calibri"/>
            </a:endParaRPr>
          </a:p>
        </p:txBody>
      </p:sp>
      <p:sp>
        <p:nvSpPr>
          <p:cNvPr id="256" name="Google Shape;256;p28"/>
          <p:cNvSpPr txBox="1"/>
          <p:nvPr/>
        </p:nvSpPr>
        <p:spPr>
          <a:xfrm>
            <a:off x="3045475" y="4737025"/>
            <a:ext cx="1549200" cy="32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highlight>
                  <a:srgbClr val="FFFFFF"/>
                </a:highlight>
                <a:latin typeface="Calibri"/>
                <a:ea typeface="Calibri"/>
                <a:cs typeface="Calibri"/>
                <a:sym typeface="Calibri"/>
              </a:rPr>
              <a:t>This mouse is very fast</a:t>
            </a:r>
            <a:endParaRPr sz="1000">
              <a:highlight>
                <a:srgbClr val="FFFFFF"/>
              </a:highlight>
              <a:latin typeface="Calibri"/>
              <a:ea typeface="Calibri"/>
              <a:cs typeface="Calibri"/>
              <a:sym typeface="Calibri"/>
            </a:endParaRPr>
          </a:p>
        </p:txBody>
      </p:sp>
      <p:pic>
        <p:nvPicPr>
          <p:cNvPr id="257" name="Google Shape;257;p28"/>
          <p:cNvPicPr preferRelativeResize="0"/>
          <p:nvPr/>
        </p:nvPicPr>
        <p:blipFill>
          <a:blip r:embed="rId7">
            <a:alphaModFix/>
          </a:blip>
          <a:stretch>
            <a:fillRect/>
          </a:stretch>
        </p:blipFill>
        <p:spPr>
          <a:xfrm>
            <a:off x="4714350" y="4796588"/>
            <a:ext cx="207575" cy="207575"/>
          </a:xfrm>
          <a:prstGeom prst="rect">
            <a:avLst/>
          </a:prstGeom>
          <a:noFill/>
          <a:ln>
            <a:noFill/>
          </a:ln>
        </p:spPr>
      </p:pic>
      <p:pic>
        <p:nvPicPr>
          <p:cNvPr id="258" name="Google Shape;258;p28"/>
          <p:cNvPicPr preferRelativeResize="0"/>
          <p:nvPr/>
        </p:nvPicPr>
        <p:blipFill>
          <a:blip r:embed="rId8">
            <a:alphaModFix/>
          </a:blip>
          <a:stretch>
            <a:fillRect/>
          </a:stretch>
        </p:blipFill>
        <p:spPr>
          <a:xfrm>
            <a:off x="4501850" y="4842425"/>
            <a:ext cx="212499" cy="212499"/>
          </a:xfrm>
          <a:prstGeom prst="rect">
            <a:avLst/>
          </a:prstGeom>
          <a:noFill/>
          <a:ln>
            <a:noFill/>
          </a:ln>
        </p:spPr>
      </p:pic>
      <p:sp>
        <p:nvSpPr>
          <p:cNvPr id="259" name="Google Shape;259;p28"/>
          <p:cNvSpPr txBox="1"/>
          <p:nvPr/>
        </p:nvSpPr>
        <p:spPr>
          <a:xfrm>
            <a:off x="2773325" y="4941625"/>
            <a:ext cx="2345400" cy="32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latin typeface="Calibri"/>
                <a:ea typeface="Calibri"/>
                <a:cs typeface="Calibri"/>
                <a:sym typeface="Calibri"/>
              </a:rPr>
              <a:t>Information Extraction</a:t>
            </a:r>
            <a:endParaRPr>
              <a:latin typeface="Calibri"/>
              <a:ea typeface="Calibri"/>
              <a:cs typeface="Calibri"/>
              <a:sym typeface="Calibri"/>
            </a:endParaRPr>
          </a:p>
        </p:txBody>
      </p:sp>
      <p:sp>
        <p:nvSpPr>
          <p:cNvPr id="260" name="Google Shape;260;p28"/>
          <p:cNvSpPr txBox="1"/>
          <p:nvPr/>
        </p:nvSpPr>
        <p:spPr>
          <a:xfrm>
            <a:off x="3045475" y="5194225"/>
            <a:ext cx="989100" cy="32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highlight>
                  <a:srgbClr val="FFFFFF"/>
                </a:highlight>
                <a:latin typeface="Calibri"/>
                <a:ea typeface="Calibri"/>
                <a:cs typeface="Calibri"/>
                <a:sym typeface="Calibri"/>
              </a:rPr>
              <a:t>I am in Chennai</a:t>
            </a:r>
            <a:endParaRPr sz="1000">
              <a:highlight>
                <a:srgbClr val="FFFFFF"/>
              </a:highlight>
              <a:latin typeface="Calibri"/>
              <a:ea typeface="Calibri"/>
              <a:cs typeface="Calibri"/>
              <a:sym typeface="Calibri"/>
            </a:endParaRPr>
          </a:p>
        </p:txBody>
      </p:sp>
      <p:cxnSp>
        <p:nvCxnSpPr>
          <p:cNvPr id="261" name="Google Shape;261;p28"/>
          <p:cNvCxnSpPr/>
          <p:nvPr/>
        </p:nvCxnSpPr>
        <p:spPr>
          <a:xfrm>
            <a:off x="3963400" y="5361700"/>
            <a:ext cx="302700" cy="0"/>
          </a:xfrm>
          <a:prstGeom prst="straightConnector1">
            <a:avLst/>
          </a:prstGeom>
          <a:noFill/>
          <a:ln cap="flat" cmpd="sng" w="9525">
            <a:solidFill>
              <a:schemeClr val="dk2"/>
            </a:solidFill>
            <a:prstDash val="solid"/>
            <a:round/>
            <a:headEnd len="med" w="med" type="none"/>
            <a:tailEnd len="med" w="med" type="triangle"/>
          </a:ln>
        </p:spPr>
      </p:cxnSp>
      <p:sp>
        <p:nvSpPr>
          <p:cNvPr id="262" name="Google Shape;262;p28"/>
          <p:cNvSpPr txBox="1"/>
          <p:nvPr/>
        </p:nvSpPr>
        <p:spPr>
          <a:xfrm>
            <a:off x="4188475" y="5194225"/>
            <a:ext cx="989100" cy="32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000">
                <a:solidFill>
                  <a:srgbClr val="FF0000"/>
                </a:solidFill>
                <a:highlight>
                  <a:srgbClr val="CCCCCC"/>
                </a:highlight>
                <a:latin typeface="Calibri"/>
                <a:ea typeface="Calibri"/>
                <a:cs typeface="Calibri"/>
                <a:sym typeface="Calibri"/>
              </a:rPr>
              <a:t>Chennai</a:t>
            </a:r>
            <a:endParaRPr b="1" sz="1000">
              <a:solidFill>
                <a:srgbClr val="FF0000"/>
              </a:solidFill>
              <a:highlight>
                <a:srgbClr val="CCCCCC"/>
              </a:highlight>
              <a:latin typeface="Calibri"/>
              <a:ea typeface="Calibri"/>
              <a:cs typeface="Calibri"/>
              <a:sym typeface="Calibri"/>
            </a:endParaRPr>
          </a:p>
        </p:txBody>
      </p:sp>
      <p:sp>
        <p:nvSpPr>
          <p:cNvPr id="263" name="Google Shape;263;p28"/>
          <p:cNvSpPr txBox="1"/>
          <p:nvPr/>
        </p:nvSpPr>
        <p:spPr>
          <a:xfrm>
            <a:off x="2746175" y="5378875"/>
            <a:ext cx="1637700" cy="32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latin typeface="Calibri"/>
                <a:ea typeface="Calibri"/>
                <a:cs typeface="Calibri"/>
                <a:sym typeface="Calibri"/>
              </a:rPr>
              <a:t>Text Parsing</a:t>
            </a:r>
            <a:endParaRPr>
              <a:latin typeface="Calibri"/>
              <a:ea typeface="Calibri"/>
              <a:cs typeface="Calibri"/>
              <a:sym typeface="Calibri"/>
            </a:endParaRPr>
          </a:p>
        </p:txBody>
      </p:sp>
      <p:sp>
        <p:nvSpPr>
          <p:cNvPr id="264" name="Google Shape;264;p28"/>
          <p:cNvSpPr txBox="1"/>
          <p:nvPr/>
        </p:nvSpPr>
        <p:spPr>
          <a:xfrm>
            <a:off x="3121675" y="6337225"/>
            <a:ext cx="2323800" cy="32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Calibri"/>
                <a:ea typeface="Calibri"/>
                <a:cs typeface="Calibri"/>
                <a:sym typeface="Calibri"/>
              </a:rPr>
              <a:t>I am in Chennai</a:t>
            </a:r>
            <a:endParaRPr>
              <a:latin typeface="Calibri"/>
              <a:ea typeface="Calibri"/>
              <a:cs typeface="Calibri"/>
              <a:sym typeface="Calibri"/>
            </a:endParaRPr>
          </a:p>
        </p:txBody>
      </p:sp>
      <p:cxnSp>
        <p:nvCxnSpPr>
          <p:cNvPr id="265" name="Google Shape;265;p28"/>
          <p:cNvCxnSpPr/>
          <p:nvPr/>
        </p:nvCxnSpPr>
        <p:spPr>
          <a:xfrm flipH="1">
            <a:off x="3295400" y="5860475"/>
            <a:ext cx="285000" cy="579000"/>
          </a:xfrm>
          <a:prstGeom prst="straightConnector1">
            <a:avLst/>
          </a:prstGeom>
          <a:noFill/>
          <a:ln cap="flat" cmpd="sng" w="9525">
            <a:solidFill>
              <a:schemeClr val="dk2"/>
            </a:solidFill>
            <a:prstDash val="solid"/>
            <a:round/>
            <a:headEnd len="med" w="med" type="none"/>
            <a:tailEnd len="med" w="med" type="none"/>
          </a:ln>
        </p:spPr>
      </p:cxnSp>
      <p:cxnSp>
        <p:nvCxnSpPr>
          <p:cNvPr id="266" name="Google Shape;266;p28"/>
          <p:cNvCxnSpPr/>
          <p:nvPr/>
        </p:nvCxnSpPr>
        <p:spPr>
          <a:xfrm>
            <a:off x="3589325" y="5869375"/>
            <a:ext cx="427500" cy="614700"/>
          </a:xfrm>
          <a:prstGeom prst="straightConnector1">
            <a:avLst/>
          </a:prstGeom>
          <a:noFill/>
          <a:ln cap="flat" cmpd="sng" w="9525">
            <a:solidFill>
              <a:schemeClr val="dk2"/>
            </a:solidFill>
            <a:prstDash val="solid"/>
            <a:round/>
            <a:headEnd len="med" w="med" type="none"/>
            <a:tailEnd len="med" w="med" type="none"/>
          </a:ln>
        </p:spPr>
      </p:cxnSp>
      <p:cxnSp>
        <p:nvCxnSpPr>
          <p:cNvPr id="267" name="Google Shape;267;p28"/>
          <p:cNvCxnSpPr/>
          <p:nvPr/>
        </p:nvCxnSpPr>
        <p:spPr>
          <a:xfrm flipH="1">
            <a:off x="3446900" y="6012875"/>
            <a:ext cx="285900" cy="462300"/>
          </a:xfrm>
          <a:prstGeom prst="straightConnector1">
            <a:avLst/>
          </a:prstGeom>
          <a:noFill/>
          <a:ln cap="flat" cmpd="sng" w="9525">
            <a:solidFill>
              <a:schemeClr val="dk2"/>
            </a:solidFill>
            <a:prstDash val="solid"/>
            <a:round/>
            <a:headEnd len="med" w="med" type="none"/>
            <a:tailEnd len="med" w="med" type="none"/>
          </a:ln>
        </p:spPr>
      </p:cxnSp>
      <p:cxnSp>
        <p:nvCxnSpPr>
          <p:cNvPr id="268" name="Google Shape;268;p28"/>
          <p:cNvCxnSpPr/>
          <p:nvPr/>
        </p:nvCxnSpPr>
        <p:spPr>
          <a:xfrm flipH="1">
            <a:off x="3642775" y="6207825"/>
            <a:ext cx="169200" cy="258300"/>
          </a:xfrm>
          <a:prstGeom prst="straightConnector1">
            <a:avLst/>
          </a:prstGeom>
          <a:noFill/>
          <a:ln cap="flat" cmpd="sng" w="9525">
            <a:solidFill>
              <a:schemeClr val="dk2"/>
            </a:solidFill>
            <a:prstDash val="solid"/>
            <a:round/>
            <a:headEnd len="med" w="med" type="none"/>
            <a:tailEnd len="med" w="med" type="none"/>
          </a:ln>
        </p:spPr>
      </p:cxnSp>
      <p:sp>
        <p:nvSpPr>
          <p:cNvPr id="269" name="Google Shape;269;p28"/>
          <p:cNvSpPr/>
          <p:nvPr/>
        </p:nvSpPr>
        <p:spPr>
          <a:xfrm>
            <a:off x="6638575" y="2311125"/>
            <a:ext cx="2193900" cy="4395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28"/>
          <p:cNvSpPr txBox="1"/>
          <p:nvPr/>
        </p:nvSpPr>
        <p:spPr>
          <a:xfrm>
            <a:off x="6884800" y="1946275"/>
            <a:ext cx="1314600" cy="405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latin typeface="Calibri"/>
                <a:ea typeface="Calibri"/>
                <a:cs typeface="Calibri"/>
                <a:sym typeface="Calibri"/>
              </a:rPr>
              <a:t>Not Solved</a:t>
            </a:r>
            <a:endParaRPr>
              <a:latin typeface="Calibri"/>
              <a:ea typeface="Calibri"/>
              <a:cs typeface="Calibri"/>
              <a:sym typeface="Calibri"/>
            </a:endParaRPr>
          </a:p>
        </p:txBody>
      </p:sp>
      <p:sp>
        <p:nvSpPr>
          <p:cNvPr id="271" name="Google Shape;271;p28"/>
          <p:cNvSpPr txBox="1"/>
          <p:nvPr/>
        </p:nvSpPr>
        <p:spPr>
          <a:xfrm>
            <a:off x="6610825" y="2214125"/>
            <a:ext cx="2066700" cy="32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Calibri"/>
                <a:ea typeface="Calibri"/>
                <a:cs typeface="Calibri"/>
                <a:sym typeface="Calibri"/>
              </a:rPr>
              <a:t>Question and Answering</a:t>
            </a:r>
            <a:endParaRPr>
              <a:latin typeface="Calibri"/>
              <a:ea typeface="Calibri"/>
              <a:cs typeface="Calibri"/>
              <a:sym typeface="Calibri"/>
            </a:endParaRPr>
          </a:p>
        </p:txBody>
      </p:sp>
      <p:pic>
        <p:nvPicPr>
          <p:cNvPr id="272" name="Google Shape;272;p28"/>
          <p:cNvPicPr preferRelativeResize="0"/>
          <p:nvPr/>
        </p:nvPicPr>
        <p:blipFill>
          <a:blip r:embed="rId9">
            <a:alphaModFix/>
          </a:blip>
          <a:stretch>
            <a:fillRect/>
          </a:stretch>
        </p:blipFill>
        <p:spPr>
          <a:xfrm>
            <a:off x="6751674" y="2528825"/>
            <a:ext cx="1994500" cy="1651450"/>
          </a:xfrm>
          <a:prstGeom prst="rect">
            <a:avLst/>
          </a:prstGeom>
          <a:noFill/>
          <a:ln>
            <a:noFill/>
          </a:ln>
        </p:spPr>
      </p:pic>
      <p:sp>
        <p:nvSpPr>
          <p:cNvPr id="273" name="Google Shape;273;p28"/>
          <p:cNvSpPr txBox="1"/>
          <p:nvPr/>
        </p:nvSpPr>
        <p:spPr>
          <a:xfrm>
            <a:off x="6702175" y="4218200"/>
            <a:ext cx="2066700" cy="32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Calibri"/>
                <a:ea typeface="Calibri"/>
                <a:cs typeface="Calibri"/>
                <a:sym typeface="Calibri"/>
              </a:rPr>
              <a:t>Text Summarization</a:t>
            </a:r>
            <a:endParaRPr>
              <a:latin typeface="Calibri"/>
              <a:ea typeface="Calibri"/>
              <a:cs typeface="Calibri"/>
              <a:sym typeface="Calibri"/>
            </a:endParaRPr>
          </a:p>
        </p:txBody>
      </p:sp>
      <p:pic>
        <p:nvPicPr>
          <p:cNvPr id="274" name="Google Shape;274;p28"/>
          <p:cNvPicPr preferRelativeResize="0"/>
          <p:nvPr/>
        </p:nvPicPr>
        <p:blipFill>
          <a:blip r:embed="rId10">
            <a:alphaModFix/>
          </a:blip>
          <a:stretch>
            <a:fillRect/>
          </a:stretch>
        </p:blipFill>
        <p:spPr>
          <a:xfrm>
            <a:off x="6683025" y="4582825"/>
            <a:ext cx="1994499" cy="1025745"/>
          </a:xfrm>
          <a:prstGeom prst="rect">
            <a:avLst/>
          </a:prstGeom>
          <a:noFill/>
          <a:ln>
            <a:noFill/>
          </a:ln>
        </p:spPr>
      </p:pic>
      <p:sp>
        <p:nvSpPr>
          <p:cNvPr id="275" name="Google Shape;275;p28"/>
          <p:cNvSpPr txBox="1"/>
          <p:nvPr/>
        </p:nvSpPr>
        <p:spPr>
          <a:xfrm>
            <a:off x="6625975" y="5437400"/>
            <a:ext cx="2066700" cy="32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Calibri"/>
                <a:ea typeface="Calibri"/>
                <a:cs typeface="Calibri"/>
                <a:sym typeface="Calibri"/>
              </a:rPr>
              <a:t>Conversation</a:t>
            </a:r>
            <a:endParaRPr>
              <a:latin typeface="Calibri"/>
              <a:ea typeface="Calibri"/>
              <a:cs typeface="Calibri"/>
              <a:sym typeface="Calibri"/>
            </a:endParaRPr>
          </a:p>
        </p:txBody>
      </p:sp>
      <p:pic>
        <p:nvPicPr>
          <p:cNvPr id="276" name="Google Shape;276;p28"/>
          <p:cNvPicPr preferRelativeResize="0"/>
          <p:nvPr/>
        </p:nvPicPr>
        <p:blipFill>
          <a:blip r:embed="rId11">
            <a:alphaModFix/>
          </a:blip>
          <a:stretch>
            <a:fillRect/>
          </a:stretch>
        </p:blipFill>
        <p:spPr>
          <a:xfrm>
            <a:off x="6884800" y="5764100"/>
            <a:ext cx="1177912" cy="942325"/>
          </a:xfrm>
          <a:prstGeom prst="rect">
            <a:avLst/>
          </a:prstGeom>
          <a:noFill/>
          <a:ln>
            <a:noFill/>
          </a:ln>
        </p:spPr>
      </p:pic>
      <p:cxnSp>
        <p:nvCxnSpPr>
          <p:cNvPr id="277" name="Google Shape;277;p28"/>
          <p:cNvCxnSpPr>
            <a:stCxn id="227" idx="2"/>
          </p:cNvCxnSpPr>
          <p:nvPr/>
        </p:nvCxnSpPr>
        <p:spPr>
          <a:xfrm>
            <a:off x="4395275" y="891675"/>
            <a:ext cx="4500" cy="515700"/>
          </a:xfrm>
          <a:prstGeom prst="straightConnector1">
            <a:avLst/>
          </a:prstGeom>
          <a:noFill/>
          <a:ln cap="flat" cmpd="sng" w="9525">
            <a:solidFill>
              <a:schemeClr val="dk2"/>
            </a:solidFill>
            <a:prstDash val="solid"/>
            <a:round/>
            <a:headEnd len="med" w="med" type="none"/>
            <a:tailEnd len="med" w="med" type="none"/>
          </a:ln>
        </p:spPr>
      </p:cxnSp>
      <p:cxnSp>
        <p:nvCxnSpPr>
          <p:cNvPr id="278" name="Google Shape;278;p28"/>
          <p:cNvCxnSpPr>
            <a:endCxn id="229" idx="0"/>
          </p:cNvCxnSpPr>
          <p:nvPr/>
        </p:nvCxnSpPr>
        <p:spPr>
          <a:xfrm>
            <a:off x="748225" y="1407175"/>
            <a:ext cx="11100" cy="481200"/>
          </a:xfrm>
          <a:prstGeom prst="straightConnector1">
            <a:avLst/>
          </a:prstGeom>
          <a:noFill/>
          <a:ln cap="flat" cmpd="sng" w="9525">
            <a:solidFill>
              <a:schemeClr val="dk2"/>
            </a:solidFill>
            <a:prstDash val="solid"/>
            <a:round/>
            <a:headEnd len="med" w="med" type="none"/>
            <a:tailEnd len="med" w="med" type="none"/>
          </a:ln>
        </p:spPr>
      </p:cxnSp>
      <p:cxnSp>
        <p:nvCxnSpPr>
          <p:cNvPr id="279" name="Google Shape;279;p28"/>
          <p:cNvCxnSpPr>
            <a:endCxn id="270" idx="0"/>
          </p:cNvCxnSpPr>
          <p:nvPr/>
        </p:nvCxnSpPr>
        <p:spPr>
          <a:xfrm flipH="1">
            <a:off x="7542100" y="1416175"/>
            <a:ext cx="1800" cy="530100"/>
          </a:xfrm>
          <a:prstGeom prst="straightConnector1">
            <a:avLst/>
          </a:prstGeom>
          <a:noFill/>
          <a:ln cap="flat" cmpd="sng" w="9525">
            <a:solidFill>
              <a:schemeClr val="dk2"/>
            </a:solidFill>
            <a:prstDash val="solid"/>
            <a:round/>
            <a:headEnd len="med" w="med" type="none"/>
            <a:tailEnd len="med" w="med" type="none"/>
          </a:ln>
        </p:spPr>
      </p:cxnSp>
      <p:cxnSp>
        <p:nvCxnSpPr>
          <p:cNvPr id="280" name="Google Shape;280;p28"/>
          <p:cNvCxnSpPr/>
          <p:nvPr/>
        </p:nvCxnSpPr>
        <p:spPr>
          <a:xfrm>
            <a:off x="4395275" y="1423825"/>
            <a:ext cx="4500" cy="5157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8"/>
                                        </p:tgtEl>
                                        <p:attrNameLst>
                                          <p:attrName>style.visibility</p:attrName>
                                        </p:attrNameLst>
                                      </p:cBhvr>
                                      <p:to>
                                        <p:strVal val="visible"/>
                                      </p:to>
                                    </p:set>
                                  </p:childTnLst>
                                </p:cTn>
                              </p:par>
                              <p:par>
                                <p:cTn fill="hold" nodeType="withEffect" presetClass="entr" presetID="10" presetSubtype="0">
                                  <p:stCondLst>
                                    <p:cond delay="0"/>
                                  </p:stCondLst>
                                  <p:childTnLst>
                                    <p:set>
                                      <p:cBhvr>
                                        <p:cTn dur="1" fill="hold">
                                          <p:stCondLst>
                                            <p:cond delay="0"/>
                                          </p:stCondLst>
                                        </p:cTn>
                                        <p:tgtEl>
                                          <p:spTgt spid="277"/>
                                        </p:tgtEl>
                                        <p:attrNameLst>
                                          <p:attrName>style.visibility</p:attrName>
                                        </p:attrNameLst>
                                      </p:cBhvr>
                                      <p:to>
                                        <p:strVal val="visible"/>
                                      </p:to>
                                    </p:set>
                                    <p:animEffect filter="fade" transition="in">
                                      <p:cBhvr>
                                        <p:cTn dur="1000"/>
                                        <p:tgtEl>
                                          <p:spTgt spid="277"/>
                                        </p:tgtEl>
                                      </p:cBhvr>
                                    </p:animEffect>
                                  </p:childTnLst>
                                </p:cTn>
                              </p:par>
                              <p:par>
                                <p:cTn fill="hold" nodeType="withEffect" presetClass="entr" presetID="10" presetSubtype="0">
                                  <p:stCondLst>
                                    <p:cond delay="0"/>
                                  </p:stCondLst>
                                  <p:childTnLst>
                                    <p:set>
                                      <p:cBhvr>
                                        <p:cTn dur="1" fill="hold">
                                          <p:stCondLst>
                                            <p:cond delay="0"/>
                                          </p:stCondLst>
                                        </p:cTn>
                                        <p:tgtEl>
                                          <p:spTgt spid="278"/>
                                        </p:tgtEl>
                                        <p:attrNameLst>
                                          <p:attrName>style.visibility</p:attrName>
                                        </p:attrNameLst>
                                      </p:cBhvr>
                                      <p:to>
                                        <p:strVal val="visible"/>
                                      </p:to>
                                    </p:set>
                                    <p:animEffect filter="fade" transition="in">
                                      <p:cBhvr>
                                        <p:cTn dur="1000"/>
                                        <p:tgtEl>
                                          <p:spTgt spid="27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9"/>
                                        </p:tgtEl>
                                        <p:attrNameLst>
                                          <p:attrName>style.visibility</p:attrName>
                                        </p:attrNameLst>
                                      </p:cBhvr>
                                      <p:to>
                                        <p:strVal val="visible"/>
                                      </p:to>
                                    </p:set>
                                  </p:childTnLst>
                                </p:cTn>
                              </p:par>
                              <p:par>
                                <p:cTn fill="hold" nodeType="withEffect" presetClass="entr" presetID="10" presetSubtype="0">
                                  <p:stCondLst>
                                    <p:cond delay="0"/>
                                  </p:stCondLst>
                                  <p:childTnLst>
                                    <p:set>
                                      <p:cBhvr>
                                        <p:cTn dur="1" fill="hold">
                                          <p:stCondLst>
                                            <p:cond delay="0"/>
                                          </p:stCondLst>
                                        </p:cTn>
                                        <p:tgtEl>
                                          <p:spTgt spid="230"/>
                                        </p:tgtEl>
                                        <p:attrNameLst>
                                          <p:attrName>style.visibility</p:attrName>
                                        </p:attrNameLst>
                                      </p:cBhvr>
                                      <p:to>
                                        <p:strVal val="visible"/>
                                      </p:to>
                                    </p:set>
                                    <p:animEffect filter="fade" transition="in">
                                      <p:cBhvr>
                                        <p:cTn dur="1000"/>
                                        <p:tgtEl>
                                          <p:spTgt spid="23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2"/>
                                        </p:tgtEl>
                                        <p:attrNameLst>
                                          <p:attrName>style.visibility</p:attrName>
                                        </p:attrNameLst>
                                      </p:cBhvr>
                                      <p:to>
                                        <p:strVal val="visible"/>
                                      </p:to>
                                    </p:set>
                                  </p:childTnLst>
                                </p:cTn>
                              </p:par>
                              <p:par>
                                <p:cTn fill="hold" nodeType="withEffect" presetClass="entr" presetID="10" presetSubtype="0">
                                  <p:stCondLst>
                                    <p:cond delay="0"/>
                                  </p:stCondLst>
                                  <p:childTnLst>
                                    <p:set>
                                      <p:cBhvr>
                                        <p:cTn dur="1" fill="hold">
                                          <p:stCondLst>
                                            <p:cond delay="0"/>
                                          </p:stCondLst>
                                        </p:cTn>
                                        <p:tgtEl>
                                          <p:spTgt spid="280"/>
                                        </p:tgtEl>
                                        <p:attrNameLst>
                                          <p:attrName>style.visibility</p:attrName>
                                        </p:attrNameLst>
                                      </p:cBhvr>
                                      <p:to>
                                        <p:strVal val="visible"/>
                                      </p:to>
                                    </p:set>
                                    <p:animEffect filter="fade" transition="in">
                                      <p:cBhvr>
                                        <p:cTn dur="1000"/>
                                        <p:tgtEl>
                                          <p:spTgt spid="28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5" name="Shape 285"/>
        <p:cNvGrpSpPr/>
        <p:nvPr/>
      </p:nvGrpSpPr>
      <p:grpSpPr>
        <a:xfrm>
          <a:off x="0" y="0"/>
          <a:ext cx="0" cy="0"/>
          <a:chOff x="0" y="0"/>
          <a:chExt cx="0" cy="0"/>
        </a:xfrm>
      </p:grpSpPr>
      <p:sp>
        <p:nvSpPr>
          <p:cNvPr id="286" name="Google Shape;286;p29"/>
          <p:cNvSpPr txBox="1"/>
          <p:nvPr>
            <p:ph type="title"/>
          </p:nvPr>
        </p:nvSpPr>
        <p:spPr>
          <a:xfrm>
            <a:off x="457200" y="-4"/>
            <a:ext cx="8229600" cy="7443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Why is NLU difficult</a:t>
            </a:r>
            <a:endParaRPr/>
          </a:p>
        </p:txBody>
      </p:sp>
      <p:sp>
        <p:nvSpPr>
          <p:cNvPr id="287" name="Google Shape;287;p29"/>
          <p:cNvSpPr txBox="1"/>
          <p:nvPr>
            <p:ph idx="1" type="body"/>
          </p:nvPr>
        </p:nvSpPr>
        <p:spPr>
          <a:xfrm>
            <a:off x="457200" y="744300"/>
            <a:ext cx="8229600" cy="2005500"/>
          </a:xfrm>
          <a:prstGeom prst="rect">
            <a:avLst/>
          </a:prstGeom>
        </p:spPr>
        <p:txBody>
          <a:bodyPr anchorCtr="0" anchor="t" bIns="45700" lIns="91425" spcFirstLastPara="1" rIns="91425" wrap="square" tIns="45700">
            <a:noAutofit/>
          </a:bodyPr>
          <a:lstStyle/>
          <a:p>
            <a:pPr indent="-342900" lvl="0" marL="457200" rtl="0" algn="l">
              <a:spcBef>
                <a:spcPts val="360"/>
              </a:spcBef>
              <a:spcAft>
                <a:spcPts val="0"/>
              </a:spcAft>
              <a:buSzPts val="1800"/>
              <a:buChar char="•"/>
            </a:pPr>
            <a:r>
              <a:rPr lang="en-US"/>
              <a:t>The hidden structure of the language is ambiguous.</a:t>
            </a:r>
            <a:endParaRPr/>
          </a:p>
          <a:p>
            <a:pPr indent="0" lvl="0" marL="457200" rtl="0" algn="l">
              <a:spcBef>
                <a:spcPts val="360"/>
              </a:spcBef>
              <a:spcAft>
                <a:spcPts val="0"/>
              </a:spcAft>
              <a:buNone/>
            </a:pPr>
            <a:r>
              <a:rPr lang="en-US"/>
              <a:t>e.g:- </a:t>
            </a:r>
            <a:r>
              <a:rPr i="1" lang="en-US" sz="2400">
                <a:latin typeface="Arial"/>
                <a:ea typeface="Arial"/>
                <a:cs typeface="Arial"/>
                <a:sym typeface="Arial"/>
              </a:rPr>
              <a:t>Fed raises interest rates 0.5% in effort to control inflation </a:t>
            </a:r>
            <a:r>
              <a:rPr lang="en-US" sz="2400">
                <a:latin typeface="Arial"/>
                <a:ea typeface="Arial"/>
                <a:cs typeface="Arial"/>
                <a:sym typeface="Arial"/>
              </a:rPr>
              <a:t> </a:t>
            </a:r>
            <a:r>
              <a:rPr lang="en-US" sz="1600">
                <a:latin typeface="Arial"/>
                <a:ea typeface="Arial"/>
                <a:cs typeface="Arial"/>
                <a:sym typeface="Arial"/>
              </a:rPr>
              <a:t>(</a:t>
            </a:r>
            <a:r>
              <a:rPr i="1" lang="en-US" sz="1600">
                <a:latin typeface="Arial"/>
                <a:ea typeface="Arial"/>
                <a:cs typeface="Arial"/>
                <a:sym typeface="Arial"/>
              </a:rPr>
              <a:t>NYT</a:t>
            </a:r>
            <a:r>
              <a:rPr lang="en-US" sz="1600">
                <a:latin typeface="Arial"/>
                <a:ea typeface="Arial"/>
                <a:cs typeface="Arial"/>
                <a:sym typeface="Arial"/>
              </a:rPr>
              <a:t>  headline 5/17/00)</a:t>
            </a:r>
            <a:endParaRPr/>
          </a:p>
        </p:txBody>
      </p:sp>
      <p:pic>
        <p:nvPicPr>
          <p:cNvPr id="288" name="Google Shape;288;p29"/>
          <p:cNvPicPr preferRelativeResize="0"/>
          <p:nvPr/>
        </p:nvPicPr>
        <p:blipFill>
          <a:blip r:embed="rId3">
            <a:alphaModFix/>
          </a:blip>
          <a:stretch>
            <a:fillRect/>
          </a:stretch>
        </p:blipFill>
        <p:spPr>
          <a:xfrm>
            <a:off x="1219200" y="2902200"/>
            <a:ext cx="6305550" cy="34480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3" name="Shape 293"/>
        <p:cNvGrpSpPr/>
        <p:nvPr/>
      </p:nvGrpSpPr>
      <p:grpSpPr>
        <a:xfrm>
          <a:off x="0" y="0"/>
          <a:ext cx="0" cy="0"/>
          <a:chOff x="0" y="0"/>
          <a:chExt cx="0" cy="0"/>
        </a:xfrm>
      </p:grpSpPr>
      <p:sp>
        <p:nvSpPr>
          <p:cNvPr id="294" name="Google Shape;294;p30"/>
          <p:cNvSpPr txBox="1"/>
          <p:nvPr>
            <p:ph type="title"/>
          </p:nvPr>
        </p:nvSpPr>
        <p:spPr>
          <a:xfrm>
            <a:off x="457200" y="-6"/>
            <a:ext cx="8229600" cy="5661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Cause of Ambiguity</a:t>
            </a:r>
            <a:endParaRPr/>
          </a:p>
        </p:txBody>
      </p:sp>
      <p:pic>
        <p:nvPicPr>
          <p:cNvPr id="295" name="Google Shape;295;p30"/>
          <p:cNvPicPr preferRelativeResize="0"/>
          <p:nvPr/>
        </p:nvPicPr>
        <p:blipFill>
          <a:blip r:embed="rId3">
            <a:alphaModFix/>
          </a:blip>
          <a:stretch>
            <a:fillRect/>
          </a:stretch>
        </p:blipFill>
        <p:spPr>
          <a:xfrm>
            <a:off x="177925" y="881950"/>
            <a:ext cx="8782776" cy="56687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0" name="Shape 300"/>
        <p:cNvGrpSpPr/>
        <p:nvPr/>
      </p:nvGrpSpPr>
      <p:grpSpPr>
        <a:xfrm>
          <a:off x="0" y="0"/>
          <a:ext cx="0" cy="0"/>
          <a:chOff x="0" y="0"/>
          <a:chExt cx="0" cy="0"/>
        </a:xfrm>
      </p:grpSpPr>
      <p:sp>
        <p:nvSpPr>
          <p:cNvPr id="301" name="Google Shape;301;p31"/>
          <p:cNvSpPr txBox="1"/>
          <p:nvPr>
            <p:ph type="title"/>
          </p:nvPr>
        </p:nvSpPr>
        <p:spPr>
          <a:xfrm>
            <a:off x="457200" y="-5"/>
            <a:ext cx="8229600" cy="711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Verb and Noun Ambiguities</a:t>
            </a:r>
            <a:endParaRPr/>
          </a:p>
        </p:txBody>
      </p:sp>
      <p:pic>
        <p:nvPicPr>
          <p:cNvPr id="302" name="Google Shape;302;p31"/>
          <p:cNvPicPr preferRelativeResize="0"/>
          <p:nvPr/>
        </p:nvPicPr>
        <p:blipFill>
          <a:blip r:embed="rId3">
            <a:alphaModFix/>
          </a:blip>
          <a:stretch>
            <a:fillRect/>
          </a:stretch>
        </p:blipFill>
        <p:spPr>
          <a:xfrm>
            <a:off x="457200" y="1081770"/>
            <a:ext cx="8324850" cy="50482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0" name="Shape 100"/>
        <p:cNvGrpSpPr/>
        <p:nvPr/>
      </p:nvGrpSpPr>
      <p:grpSpPr>
        <a:xfrm>
          <a:off x="0" y="0"/>
          <a:ext cx="0" cy="0"/>
          <a:chOff x="0" y="0"/>
          <a:chExt cx="0" cy="0"/>
        </a:xfrm>
      </p:grpSpPr>
      <p:sp>
        <p:nvSpPr>
          <p:cNvPr id="101" name="Google Shape;101;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400"/>
              <a:buFont typeface="Calibri"/>
              <a:buNone/>
            </a:pPr>
            <a:r>
              <a:rPr lang="en-US"/>
              <a:t>What is Intelligence ?</a:t>
            </a:r>
            <a:endParaRPr/>
          </a:p>
        </p:txBody>
      </p:sp>
      <p:sp>
        <p:nvSpPr>
          <p:cNvPr id="102" name="Google Shape;102;p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p>
            <a:pPr indent="-609600" lvl="0" marL="609600" rtl="0" algn="l">
              <a:spcBef>
                <a:spcPts val="0"/>
              </a:spcBef>
              <a:spcAft>
                <a:spcPts val="0"/>
              </a:spcAft>
              <a:buClr>
                <a:schemeClr val="dk1"/>
              </a:buClr>
              <a:buSzPts val="3200"/>
              <a:buChar char="•"/>
            </a:pPr>
            <a:r>
              <a:rPr lang="en-US"/>
              <a:t>Intelligence may be defined as:</a:t>
            </a:r>
            <a:endParaRPr/>
          </a:p>
          <a:p>
            <a:pPr indent="-406400" lvl="0" marL="609600" rtl="0" algn="l">
              <a:spcBef>
                <a:spcPts val="640"/>
              </a:spcBef>
              <a:spcAft>
                <a:spcPts val="0"/>
              </a:spcAft>
              <a:buClr>
                <a:schemeClr val="dk1"/>
              </a:buClr>
              <a:buSzPts val="3200"/>
              <a:buNone/>
            </a:pPr>
            <a:r>
              <a:t/>
            </a:r>
            <a:endParaRPr/>
          </a:p>
          <a:p>
            <a:pPr indent="-533400" lvl="1" marL="990600" rtl="0" algn="l">
              <a:spcBef>
                <a:spcPts val="560"/>
              </a:spcBef>
              <a:spcAft>
                <a:spcPts val="0"/>
              </a:spcAft>
              <a:buClr>
                <a:schemeClr val="dk1"/>
              </a:buClr>
              <a:buSzPts val="2800"/>
              <a:buFont typeface="Noto Sans Symbols"/>
              <a:buAutoNum type="arabicPeriod"/>
            </a:pPr>
            <a:r>
              <a:rPr lang="en-US"/>
              <a:t>The capacity to acquire and apply knowledge.</a:t>
            </a:r>
            <a:endParaRPr/>
          </a:p>
          <a:p>
            <a:pPr indent="-355600" lvl="1" marL="990600" rtl="0" algn="l">
              <a:spcBef>
                <a:spcPts val="560"/>
              </a:spcBef>
              <a:spcAft>
                <a:spcPts val="0"/>
              </a:spcAft>
              <a:buClr>
                <a:schemeClr val="dk1"/>
              </a:buClr>
              <a:buSzPts val="2800"/>
              <a:buFont typeface="Noto Sans Symbols"/>
              <a:buNone/>
            </a:pPr>
            <a:r>
              <a:t/>
            </a:r>
            <a:endParaRPr/>
          </a:p>
          <a:p>
            <a:pPr indent="-533400" lvl="1" marL="990600" rtl="0" algn="l">
              <a:spcBef>
                <a:spcPts val="560"/>
              </a:spcBef>
              <a:spcAft>
                <a:spcPts val="0"/>
              </a:spcAft>
              <a:buClr>
                <a:schemeClr val="dk1"/>
              </a:buClr>
              <a:buSzPts val="2800"/>
              <a:buFont typeface="Noto Sans Symbols"/>
              <a:buAutoNum type="arabicPeriod"/>
            </a:pPr>
            <a:r>
              <a:rPr lang="en-US"/>
              <a:t>The faculty of thought and reason.</a:t>
            </a:r>
            <a:endParaRPr/>
          </a:p>
          <a:p>
            <a:pPr indent="-139700" lvl="0" marL="342900" rtl="0" algn="l">
              <a:spcBef>
                <a:spcPts val="640"/>
              </a:spcBef>
              <a:spcAft>
                <a:spcPts val="0"/>
              </a:spcAft>
              <a:buClr>
                <a:schemeClr val="dk1"/>
              </a:buClr>
              <a:buSzPts val="3200"/>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7" name="Shape 307"/>
        <p:cNvGrpSpPr/>
        <p:nvPr/>
      </p:nvGrpSpPr>
      <p:grpSpPr>
        <a:xfrm>
          <a:off x="0" y="0"/>
          <a:ext cx="0" cy="0"/>
          <a:chOff x="0" y="0"/>
          <a:chExt cx="0" cy="0"/>
        </a:xfrm>
      </p:grpSpPr>
      <p:sp>
        <p:nvSpPr>
          <p:cNvPr id="308" name="Google Shape;308;p32"/>
          <p:cNvSpPr txBox="1"/>
          <p:nvPr>
            <p:ph type="title"/>
          </p:nvPr>
        </p:nvSpPr>
        <p:spPr>
          <a:xfrm>
            <a:off x="457200" y="-7"/>
            <a:ext cx="8229600" cy="522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Parsing</a:t>
            </a:r>
            <a:endParaRPr/>
          </a:p>
        </p:txBody>
      </p:sp>
      <p:sp>
        <p:nvSpPr>
          <p:cNvPr id="309" name="Google Shape;309;p32"/>
          <p:cNvSpPr txBox="1"/>
          <p:nvPr>
            <p:ph idx="1" type="body"/>
          </p:nvPr>
        </p:nvSpPr>
        <p:spPr>
          <a:xfrm>
            <a:off x="457200" y="773775"/>
            <a:ext cx="8229600" cy="4526100"/>
          </a:xfrm>
          <a:prstGeom prst="rect">
            <a:avLst/>
          </a:prstGeom>
        </p:spPr>
        <p:txBody>
          <a:bodyPr anchorCtr="0" anchor="ctr" bIns="45700" lIns="91425" spcFirstLastPara="1" rIns="91425" wrap="square" tIns="45700">
            <a:noAutofit/>
          </a:bodyPr>
          <a:lstStyle/>
          <a:p>
            <a:pPr indent="-342900" lvl="0" marL="457200" rtl="0" algn="l">
              <a:spcBef>
                <a:spcPts val="360"/>
              </a:spcBef>
              <a:spcAft>
                <a:spcPts val="0"/>
              </a:spcAft>
              <a:buSzPts val="1800"/>
              <a:buChar char="•"/>
            </a:pPr>
            <a:r>
              <a:rPr lang="en-US"/>
              <a:t>We will apply </a:t>
            </a:r>
            <a:r>
              <a:rPr lang="en-US"/>
              <a:t>grammar</a:t>
            </a:r>
            <a:r>
              <a:rPr lang="en-US"/>
              <a:t> rule to find possible structure of a sentence</a:t>
            </a:r>
            <a:endParaRPr/>
          </a:p>
          <a:p>
            <a:pPr indent="-342900" lvl="0" marL="457200" rtl="0" algn="l">
              <a:spcBef>
                <a:spcPts val="0"/>
              </a:spcBef>
              <a:spcAft>
                <a:spcPts val="0"/>
              </a:spcAft>
              <a:buSzPts val="1800"/>
              <a:buChar char="•"/>
            </a:pPr>
            <a:r>
              <a:rPr lang="en-US"/>
              <a:t>We can do this either by bottom-up approach or by top-down approach</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4" name="Shape 314"/>
        <p:cNvGrpSpPr/>
        <p:nvPr/>
      </p:nvGrpSpPr>
      <p:grpSpPr>
        <a:xfrm>
          <a:off x="0" y="0"/>
          <a:ext cx="0" cy="0"/>
          <a:chOff x="0" y="0"/>
          <a:chExt cx="0" cy="0"/>
        </a:xfrm>
      </p:grpSpPr>
      <p:sp>
        <p:nvSpPr>
          <p:cNvPr id="315" name="Google Shape;315;p33"/>
          <p:cNvSpPr txBox="1"/>
          <p:nvPr>
            <p:ph type="title"/>
          </p:nvPr>
        </p:nvSpPr>
        <p:spPr>
          <a:xfrm>
            <a:off x="457200" y="-1"/>
            <a:ext cx="8229600" cy="609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Context Free Grammar(CFG)</a:t>
            </a:r>
            <a:endParaRPr/>
          </a:p>
        </p:txBody>
      </p:sp>
      <p:sp>
        <p:nvSpPr>
          <p:cNvPr id="316" name="Google Shape;316;p33"/>
          <p:cNvSpPr txBox="1"/>
          <p:nvPr>
            <p:ph idx="1" type="body"/>
          </p:nvPr>
        </p:nvSpPr>
        <p:spPr>
          <a:xfrm>
            <a:off x="101500" y="686750"/>
            <a:ext cx="8946000" cy="6048900"/>
          </a:xfrm>
          <a:prstGeom prst="rect">
            <a:avLst/>
          </a:prstGeom>
        </p:spPr>
        <p:txBody>
          <a:bodyPr anchorCtr="0" anchor="ctr" bIns="45700" lIns="91425" spcFirstLastPara="1" rIns="91425" wrap="square" tIns="45700">
            <a:noAutofit/>
          </a:bodyPr>
          <a:lstStyle/>
          <a:p>
            <a:pPr indent="-342900" lvl="0" marL="457200" rtl="0" algn="l">
              <a:spcBef>
                <a:spcPts val="360"/>
              </a:spcBef>
              <a:spcAft>
                <a:spcPts val="0"/>
              </a:spcAft>
              <a:buSzPts val="1800"/>
              <a:buChar char="•"/>
            </a:pPr>
            <a:r>
              <a:rPr lang="en-US" sz="2400">
                <a:latin typeface="Arial"/>
                <a:ea typeface="Arial"/>
                <a:cs typeface="Arial"/>
                <a:sym typeface="Arial"/>
              </a:rPr>
              <a:t>G = (T, N, S, R)</a:t>
            </a:r>
            <a:endParaRPr sz="2400">
              <a:latin typeface="Arial"/>
              <a:ea typeface="Arial"/>
              <a:cs typeface="Arial"/>
              <a:sym typeface="Arial"/>
            </a:endParaRPr>
          </a:p>
          <a:p>
            <a:pPr indent="-381000" lvl="1" marL="914400" rtl="0" algn="l">
              <a:spcBef>
                <a:spcPts val="0"/>
              </a:spcBef>
              <a:spcAft>
                <a:spcPts val="0"/>
              </a:spcAft>
              <a:buSzPts val="2400"/>
              <a:buFont typeface="Arial"/>
              <a:buChar char="–"/>
            </a:pPr>
            <a:r>
              <a:rPr lang="en-US" sz="2400">
                <a:latin typeface="Arial"/>
                <a:ea typeface="Arial"/>
                <a:cs typeface="Arial"/>
                <a:sym typeface="Arial"/>
              </a:rPr>
              <a:t>T is set of terminals</a:t>
            </a:r>
            <a:endParaRPr sz="2400">
              <a:latin typeface="Arial"/>
              <a:ea typeface="Arial"/>
              <a:cs typeface="Arial"/>
              <a:sym typeface="Arial"/>
            </a:endParaRPr>
          </a:p>
          <a:p>
            <a:pPr indent="-381000" lvl="1" marL="914400" rtl="0" algn="l">
              <a:spcBef>
                <a:spcPts val="0"/>
              </a:spcBef>
              <a:spcAft>
                <a:spcPts val="0"/>
              </a:spcAft>
              <a:buSzPts val="2400"/>
              <a:buFont typeface="Arial"/>
              <a:buChar char="–"/>
            </a:pPr>
            <a:r>
              <a:rPr lang="en-US" sz="2400">
                <a:latin typeface="Arial"/>
                <a:ea typeface="Arial"/>
                <a:cs typeface="Arial"/>
                <a:sym typeface="Arial"/>
              </a:rPr>
              <a:t>N is set of Non-terminals</a:t>
            </a:r>
            <a:endParaRPr sz="2400">
              <a:latin typeface="Arial"/>
              <a:ea typeface="Arial"/>
              <a:cs typeface="Arial"/>
              <a:sym typeface="Arial"/>
            </a:endParaRPr>
          </a:p>
          <a:p>
            <a:pPr indent="-381000" lvl="1" marL="914400" rtl="0" algn="l">
              <a:spcBef>
                <a:spcPts val="0"/>
              </a:spcBef>
              <a:spcAft>
                <a:spcPts val="0"/>
              </a:spcAft>
              <a:buSzPts val="2400"/>
              <a:buFont typeface="Arial"/>
              <a:buChar char="–"/>
            </a:pPr>
            <a:r>
              <a:rPr lang="en-US" sz="2400">
                <a:latin typeface="Arial"/>
                <a:ea typeface="Arial"/>
                <a:cs typeface="Arial"/>
                <a:sym typeface="Arial"/>
              </a:rPr>
              <a:t>S is the start symbol</a:t>
            </a:r>
            <a:endParaRPr sz="2400">
              <a:latin typeface="Arial"/>
              <a:ea typeface="Arial"/>
              <a:cs typeface="Arial"/>
              <a:sym typeface="Arial"/>
            </a:endParaRPr>
          </a:p>
          <a:p>
            <a:pPr indent="-381000" lvl="1" marL="914400" rtl="0" algn="l">
              <a:spcBef>
                <a:spcPts val="0"/>
              </a:spcBef>
              <a:spcAft>
                <a:spcPts val="0"/>
              </a:spcAft>
              <a:buSzPts val="2400"/>
              <a:buFont typeface="Arial"/>
              <a:buChar char="–"/>
            </a:pPr>
            <a:r>
              <a:rPr lang="en-US" sz="2400">
                <a:latin typeface="Arial"/>
                <a:ea typeface="Arial"/>
                <a:cs typeface="Arial"/>
                <a:sym typeface="Arial"/>
              </a:rPr>
              <a:t>R is rules/productions of the form , where X is a nonterminal and g is a sequence of terminals and nonterminals (possibly an empty sequence)</a:t>
            </a:r>
            <a:endParaRPr sz="2400">
              <a:latin typeface="Arial"/>
              <a:ea typeface="Arial"/>
              <a:cs typeface="Arial"/>
              <a:sym typeface="Arial"/>
            </a:endParaRPr>
          </a:p>
          <a:p>
            <a:pPr indent="-381000" lvl="0" marL="457200" rtl="0" algn="l">
              <a:spcBef>
                <a:spcPts val="0"/>
              </a:spcBef>
              <a:spcAft>
                <a:spcPts val="0"/>
              </a:spcAft>
              <a:buSzPts val="2400"/>
              <a:buFont typeface="Arial"/>
              <a:buChar char="●"/>
            </a:pPr>
            <a:r>
              <a:rPr lang="en-US" sz="2400">
                <a:latin typeface="Arial"/>
                <a:ea typeface="Arial"/>
                <a:cs typeface="Arial"/>
                <a:sym typeface="Arial"/>
              </a:rPr>
              <a:t>A grammar G generates a language L</a:t>
            </a:r>
            <a:endParaRPr sz="2400">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1" name="Shape 321"/>
        <p:cNvGrpSpPr/>
        <p:nvPr/>
      </p:nvGrpSpPr>
      <p:grpSpPr>
        <a:xfrm>
          <a:off x="0" y="0"/>
          <a:ext cx="0" cy="0"/>
          <a:chOff x="0" y="0"/>
          <a:chExt cx="0" cy="0"/>
        </a:xfrm>
      </p:grpSpPr>
      <p:sp>
        <p:nvSpPr>
          <p:cNvPr id="322" name="Google Shape;322;p34"/>
          <p:cNvSpPr txBox="1"/>
          <p:nvPr>
            <p:ph type="title"/>
          </p:nvPr>
        </p:nvSpPr>
        <p:spPr>
          <a:xfrm>
            <a:off x="457200" y="46054"/>
            <a:ext cx="8229600" cy="5373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Example of CFG</a:t>
            </a:r>
            <a:endParaRPr/>
          </a:p>
        </p:txBody>
      </p:sp>
      <p:sp>
        <p:nvSpPr>
          <p:cNvPr id="323" name="Google Shape;323;p34"/>
          <p:cNvSpPr txBox="1"/>
          <p:nvPr>
            <p:ph idx="1" type="body"/>
          </p:nvPr>
        </p:nvSpPr>
        <p:spPr>
          <a:xfrm>
            <a:off x="457200" y="802725"/>
            <a:ext cx="8686800" cy="4932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rPr lang="en-US"/>
              <a:t>S-&gt;NP VP</a:t>
            </a:r>
            <a:endParaRPr/>
          </a:p>
          <a:p>
            <a:pPr indent="0" lvl="0" marL="0" rtl="0" algn="l">
              <a:spcBef>
                <a:spcPts val="360"/>
              </a:spcBef>
              <a:spcAft>
                <a:spcPts val="0"/>
              </a:spcAft>
              <a:buNone/>
            </a:pPr>
            <a:r>
              <a:rPr lang="en-US"/>
              <a:t>NP-&gt;DT N</a:t>
            </a:r>
            <a:endParaRPr/>
          </a:p>
          <a:p>
            <a:pPr indent="0" lvl="0" marL="0" rtl="0" algn="l">
              <a:spcBef>
                <a:spcPts val="360"/>
              </a:spcBef>
              <a:spcAft>
                <a:spcPts val="0"/>
              </a:spcAft>
              <a:buNone/>
            </a:pPr>
            <a:r>
              <a:rPr lang="en-US"/>
              <a:t>DT-&gt;The</a:t>
            </a:r>
            <a:endParaRPr/>
          </a:p>
          <a:p>
            <a:pPr indent="0" lvl="0" marL="0" rtl="0" algn="l">
              <a:spcBef>
                <a:spcPts val="360"/>
              </a:spcBef>
              <a:spcAft>
                <a:spcPts val="0"/>
              </a:spcAft>
              <a:buNone/>
            </a:pPr>
            <a:r>
              <a:rPr lang="en-US"/>
              <a:t>N-&gt;teacher</a:t>
            </a:r>
            <a:endParaRPr/>
          </a:p>
          <a:p>
            <a:pPr indent="0" lvl="0" marL="0" rtl="0" algn="l">
              <a:spcBef>
                <a:spcPts val="360"/>
              </a:spcBef>
              <a:spcAft>
                <a:spcPts val="0"/>
              </a:spcAft>
              <a:buNone/>
            </a:pPr>
            <a:r>
              <a:rPr lang="en-US"/>
              <a:t>VP-&gt;V NP</a:t>
            </a:r>
            <a:endParaRPr/>
          </a:p>
          <a:p>
            <a:pPr indent="0" lvl="0" marL="0" rtl="0" algn="l">
              <a:spcBef>
                <a:spcPts val="360"/>
              </a:spcBef>
              <a:spcAft>
                <a:spcPts val="0"/>
              </a:spcAft>
              <a:buNone/>
            </a:pPr>
            <a:r>
              <a:rPr lang="en-US"/>
              <a:t>V-&gt;praised</a:t>
            </a:r>
            <a:endParaRPr/>
          </a:p>
          <a:p>
            <a:pPr indent="0" lvl="0" marL="0" rtl="0" algn="l">
              <a:spcBef>
                <a:spcPts val="360"/>
              </a:spcBef>
              <a:spcAft>
                <a:spcPts val="0"/>
              </a:spcAft>
              <a:buNone/>
            </a:pPr>
            <a:r>
              <a:rPr lang="en-US"/>
              <a:t>NP-&gt;DT N</a:t>
            </a:r>
            <a:endParaRPr/>
          </a:p>
          <a:p>
            <a:pPr indent="0" lvl="0" marL="0" rtl="0" algn="l">
              <a:spcBef>
                <a:spcPts val="360"/>
              </a:spcBef>
              <a:spcAft>
                <a:spcPts val="0"/>
              </a:spcAft>
              <a:buNone/>
            </a:pPr>
            <a:r>
              <a:rPr lang="en-US"/>
              <a:t>DT-&gt;the</a:t>
            </a:r>
            <a:endParaRPr/>
          </a:p>
          <a:p>
            <a:pPr indent="0" lvl="0" marL="0" rtl="0" algn="l">
              <a:spcBef>
                <a:spcPts val="360"/>
              </a:spcBef>
              <a:spcAft>
                <a:spcPts val="0"/>
              </a:spcAft>
              <a:buNone/>
            </a:pPr>
            <a:r>
              <a:rPr lang="en-US"/>
              <a:t>N-&gt;student</a:t>
            </a:r>
            <a:endParaRPr/>
          </a:p>
        </p:txBody>
      </p:sp>
      <p:sp>
        <p:nvSpPr>
          <p:cNvPr id="324" name="Google Shape;324;p34"/>
          <p:cNvSpPr/>
          <p:nvPr/>
        </p:nvSpPr>
        <p:spPr>
          <a:xfrm>
            <a:off x="6223425" y="994075"/>
            <a:ext cx="710400" cy="464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S</a:t>
            </a:r>
            <a:endParaRPr/>
          </a:p>
        </p:txBody>
      </p:sp>
      <p:sp>
        <p:nvSpPr>
          <p:cNvPr id="325" name="Google Shape;325;p34"/>
          <p:cNvSpPr/>
          <p:nvPr/>
        </p:nvSpPr>
        <p:spPr>
          <a:xfrm>
            <a:off x="5004225" y="1908475"/>
            <a:ext cx="710400" cy="464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NP</a:t>
            </a:r>
            <a:endParaRPr/>
          </a:p>
        </p:txBody>
      </p:sp>
      <p:sp>
        <p:nvSpPr>
          <p:cNvPr id="326" name="Google Shape;326;p34"/>
          <p:cNvSpPr/>
          <p:nvPr/>
        </p:nvSpPr>
        <p:spPr>
          <a:xfrm>
            <a:off x="7373825" y="1832275"/>
            <a:ext cx="710400" cy="464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VP</a:t>
            </a:r>
            <a:endParaRPr/>
          </a:p>
        </p:txBody>
      </p:sp>
      <p:sp>
        <p:nvSpPr>
          <p:cNvPr id="327" name="Google Shape;327;p34"/>
          <p:cNvSpPr/>
          <p:nvPr/>
        </p:nvSpPr>
        <p:spPr>
          <a:xfrm>
            <a:off x="4424100" y="2683700"/>
            <a:ext cx="630300" cy="464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DT</a:t>
            </a:r>
            <a:endParaRPr/>
          </a:p>
        </p:txBody>
      </p:sp>
      <p:sp>
        <p:nvSpPr>
          <p:cNvPr id="328" name="Google Shape;328;p34"/>
          <p:cNvSpPr/>
          <p:nvPr/>
        </p:nvSpPr>
        <p:spPr>
          <a:xfrm>
            <a:off x="5790825" y="2683700"/>
            <a:ext cx="419700" cy="464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N</a:t>
            </a:r>
            <a:endParaRPr/>
          </a:p>
        </p:txBody>
      </p:sp>
      <p:sp>
        <p:nvSpPr>
          <p:cNvPr id="329" name="Google Shape;329;p34"/>
          <p:cNvSpPr txBox="1"/>
          <p:nvPr/>
        </p:nvSpPr>
        <p:spPr>
          <a:xfrm>
            <a:off x="4470600" y="3560400"/>
            <a:ext cx="507600" cy="34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600">
                <a:latin typeface="Calibri"/>
                <a:ea typeface="Calibri"/>
                <a:cs typeface="Calibri"/>
                <a:sym typeface="Calibri"/>
              </a:rPr>
              <a:t>The</a:t>
            </a:r>
            <a:endParaRPr b="1" sz="1600">
              <a:latin typeface="Calibri"/>
              <a:ea typeface="Calibri"/>
              <a:cs typeface="Calibri"/>
              <a:sym typeface="Calibri"/>
            </a:endParaRPr>
          </a:p>
        </p:txBody>
      </p:sp>
      <p:sp>
        <p:nvSpPr>
          <p:cNvPr id="330" name="Google Shape;330;p34"/>
          <p:cNvSpPr txBox="1"/>
          <p:nvPr/>
        </p:nvSpPr>
        <p:spPr>
          <a:xfrm>
            <a:off x="5530975" y="3542200"/>
            <a:ext cx="1019400" cy="34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600">
                <a:latin typeface="Calibri"/>
                <a:ea typeface="Calibri"/>
                <a:cs typeface="Calibri"/>
                <a:sym typeface="Calibri"/>
              </a:rPr>
              <a:t>teacher</a:t>
            </a:r>
            <a:endParaRPr b="1" sz="1600">
              <a:latin typeface="Calibri"/>
              <a:ea typeface="Calibri"/>
              <a:cs typeface="Calibri"/>
              <a:sym typeface="Calibri"/>
            </a:endParaRPr>
          </a:p>
        </p:txBody>
      </p:sp>
      <p:sp>
        <p:nvSpPr>
          <p:cNvPr id="331" name="Google Shape;331;p34"/>
          <p:cNvSpPr/>
          <p:nvPr/>
        </p:nvSpPr>
        <p:spPr>
          <a:xfrm>
            <a:off x="6946950" y="2774400"/>
            <a:ext cx="419700" cy="464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N</a:t>
            </a:r>
            <a:endParaRPr/>
          </a:p>
        </p:txBody>
      </p:sp>
      <p:sp>
        <p:nvSpPr>
          <p:cNvPr id="332" name="Google Shape;332;p34"/>
          <p:cNvSpPr/>
          <p:nvPr/>
        </p:nvSpPr>
        <p:spPr>
          <a:xfrm>
            <a:off x="8160425" y="2774400"/>
            <a:ext cx="630300" cy="464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NP</a:t>
            </a:r>
            <a:endParaRPr/>
          </a:p>
        </p:txBody>
      </p:sp>
      <p:sp>
        <p:nvSpPr>
          <p:cNvPr id="333" name="Google Shape;333;p34"/>
          <p:cNvSpPr txBox="1"/>
          <p:nvPr/>
        </p:nvSpPr>
        <p:spPr>
          <a:xfrm>
            <a:off x="6597775" y="3694600"/>
            <a:ext cx="1019400" cy="34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600">
                <a:latin typeface="Calibri"/>
                <a:ea typeface="Calibri"/>
                <a:cs typeface="Calibri"/>
                <a:sym typeface="Calibri"/>
              </a:rPr>
              <a:t>praised</a:t>
            </a:r>
            <a:endParaRPr b="1" sz="1600">
              <a:latin typeface="Calibri"/>
              <a:ea typeface="Calibri"/>
              <a:cs typeface="Calibri"/>
              <a:sym typeface="Calibri"/>
            </a:endParaRPr>
          </a:p>
        </p:txBody>
      </p:sp>
      <p:sp>
        <p:nvSpPr>
          <p:cNvPr id="334" name="Google Shape;334;p34"/>
          <p:cNvSpPr/>
          <p:nvPr/>
        </p:nvSpPr>
        <p:spPr>
          <a:xfrm>
            <a:off x="7624175" y="3716525"/>
            <a:ext cx="630300" cy="464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DT</a:t>
            </a:r>
            <a:endParaRPr/>
          </a:p>
        </p:txBody>
      </p:sp>
      <p:sp>
        <p:nvSpPr>
          <p:cNvPr id="335" name="Google Shape;335;p34"/>
          <p:cNvSpPr/>
          <p:nvPr/>
        </p:nvSpPr>
        <p:spPr>
          <a:xfrm>
            <a:off x="8686425" y="3674300"/>
            <a:ext cx="419700" cy="464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N</a:t>
            </a:r>
            <a:endParaRPr/>
          </a:p>
        </p:txBody>
      </p:sp>
      <p:sp>
        <p:nvSpPr>
          <p:cNvPr id="336" name="Google Shape;336;p34"/>
          <p:cNvSpPr txBox="1"/>
          <p:nvPr/>
        </p:nvSpPr>
        <p:spPr>
          <a:xfrm>
            <a:off x="7671000" y="4551000"/>
            <a:ext cx="507600" cy="34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600">
                <a:latin typeface="Calibri"/>
                <a:ea typeface="Calibri"/>
                <a:cs typeface="Calibri"/>
                <a:sym typeface="Calibri"/>
              </a:rPr>
              <a:t>t</a:t>
            </a:r>
            <a:r>
              <a:rPr b="1" lang="en-US" sz="1600">
                <a:latin typeface="Calibri"/>
                <a:ea typeface="Calibri"/>
                <a:cs typeface="Calibri"/>
                <a:sym typeface="Calibri"/>
              </a:rPr>
              <a:t>he</a:t>
            </a:r>
            <a:endParaRPr b="1" sz="1600">
              <a:latin typeface="Calibri"/>
              <a:ea typeface="Calibri"/>
              <a:cs typeface="Calibri"/>
              <a:sym typeface="Calibri"/>
            </a:endParaRPr>
          </a:p>
        </p:txBody>
      </p:sp>
      <p:sp>
        <p:nvSpPr>
          <p:cNvPr id="337" name="Google Shape;337;p34"/>
          <p:cNvSpPr txBox="1"/>
          <p:nvPr/>
        </p:nvSpPr>
        <p:spPr>
          <a:xfrm>
            <a:off x="8350375" y="4532800"/>
            <a:ext cx="1019400" cy="34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600">
                <a:latin typeface="Calibri"/>
                <a:ea typeface="Calibri"/>
                <a:cs typeface="Calibri"/>
                <a:sym typeface="Calibri"/>
              </a:rPr>
              <a:t>student</a:t>
            </a:r>
            <a:endParaRPr b="1" sz="1600">
              <a:latin typeface="Calibri"/>
              <a:ea typeface="Calibri"/>
              <a:cs typeface="Calibri"/>
              <a:sym typeface="Calibri"/>
            </a:endParaRPr>
          </a:p>
        </p:txBody>
      </p:sp>
      <p:cxnSp>
        <p:nvCxnSpPr>
          <p:cNvPr id="338" name="Google Shape;338;p34"/>
          <p:cNvCxnSpPr>
            <a:stCxn id="324" idx="3"/>
            <a:endCxn id="325" idx="7"/>
          </p:cNvCxnSpPr>
          <p:nvPr/>
        </p:nvCxnSpPr>
        <p:spPr>
          <a:xfrm flipH="1">
            <a:off x="5610461" y="1390209"/>
            <a:ext cx="717000" cy="586200"/>
          </a:xfrm>
          <a:prstGeom prst="straightConnector1">
            <a:avLst/>
          </a:prstGeom>
          <a:noFill/>
          <a:ln cap="flat" cmpd="sng" w="9525">
            <a:solidFill>
              <a:schemeClr val="dk2"/>
            </a:solidFill>
            <a:prstDash val="solid"/>
            <a:round/>
            <a:headEnd len="med" w="med" type="none"/>
            <a:tailEnd len="med" w="med" type="none"/>
          </a:ln>
        </p:spPr>
      </p:cxnSp>
      <p:cxnSp>
        <p:nvCxnSpPr>
          <p:cNvPr id="339" name="Google Shape;339;p34"/>
          <p:cNvCxnSpPr>
            <a:stCxn id="324" idx="5"/>
            <a:endCxn id="326" idx="1"/>
          </p:cNvCxnSpPr>
          <p:nvPr/>
        </p:nvCxnSpPr>
        <p:spPr>
          <a:xfrm>
            <a:off x="6829789" y="1390209"/>
            <a:ext cx="648000" cy="510000"/>
          </a:xfrm>
          <a:prstGeom prst="straightConnector1">
            <a:avLst/>
          </a:prstGeom>
          <a:noFill/>
          <a:ln cap="flat" cmpd="sng" w="9525">
            <a:solidFill>
              <a:schemeClr val="dk2"/>
            </a:solidFill>
            <a:prstDash val="solid"/>
            <a:round/>
            <a:headEnd len="med" w="med" type="none"/>
            <a:tailEnd len="med" w="med" type="none"/>
          </a:ln>
        </p:spPr>
      </p:cxnSp>
      <p:cxnSp>
        <p:nvCxnSpPr>
          <p:cNvPr id="340" name="Google Shape;340;p34"/>
          <p:cNvCxnSpPr>
            <a:stCxn id="325" idx="3"/>
            <a:endCxn id="327" idx="7"/>
          </p:cNvCxnSpPr>
          <p:nvPr/>
        </p:nvCxnSpPr>
        <p:spPr>
          <a:xfrm flipH="1">
            <a:off x="4962161" y="2304609"/>
            <a:ext cx="146100" cy="447000"/>
          </a:xfrm>
          <a:prstGeom prst="straightConnector1">
            <a:avLst/>
          </a:prstGeom>
          <a:noFill/>
          <a:ln cap="flat" cmpd="sng" w="9525">
            <a:solidFill>
              <a:schemeClr val="dk2"/>
            </a:solidFill>
            <a:prstDash val="solid"/>
            <a:round/>
            <a:headEnd len="med" w="med" type="none"/>
            <a:tailEnd len="med" w="med" type="none"/>
          </a:ln>
        </p:spPr>
      </p:cxnSp>
      <p:cxnSp>
        <p:nvCxnSpPr>
          <p:cNvPr id="341" name="Google Shape;341;p34"/>
          <p:cNvCxnSpPr>
            <a:stCxn id="325" idx="5"/>
            <a:endCxn id="328" idx="1"/>
          </p:cNvCxnSpPr>
          <p:nvPr/>
        </p:nvCxnSpPr>
        <p:spPr>
          <a:xfrm>
            <a:off x="5610589" y="2304609"/>
            <a:ext cx="241800" cy="447000"/>
          </a:xfrm>
          <a:prstGeom prst="straightConnector1">
            <a:avLst/>
          </a:prstGeom>
          <a:noFill/>
          <a:ln cap="flat" cmpd="sng" w="9525">
            <a:solidFill>
              <a:schemeClr val="dk2"/>
            </a:solidFill>
            <a:prstDash val="solid"/>
            <a:round/>
            <a:headEnd len="med" w="med" type="none"/>
            <a:tailEnd len="med" w="med" type="none"/>
          </a:ln>
        </p:spPr>
      </p:cxnSp>
      <p:cxnSp>
        <p:nvCxnSpPr>
          <p:cNvPr id="342" name="Google Shape;342;p34"/>
          <p:cNvCxnSpPr>
            <a:stCxn id="326" idx="3"/>
            <a:endCxn id="331" idx="7"/>
          </p:cNvCxnSpPr>
          <p:nvPr/>
        </p:nvCxnSpPr>
        <p:spPr>
          <a:xfrm flipH="1">
            <a:off x="7305061" y="2228409"/>
            <a:ext cx="172800" cy="614100"/>
          </a:xfrm>
          <a:prstGeom prst="straightConnector1">
            <a:avLst/>
          </a:prstGeom>
          <a:noFill/>
          <a:ln cap="flat" cmpd="sng" w="9525">
            <a:solidFill>
              <a:schemeClr val="dk2"/>
            </a:solidFill>
            <a:prstDash val="solid"/>
            <a:round/>
            <a:headEnd len="med" w="med" type="none"/>
            <a:tailEnd len="med" w="med" type="none"/>
          </a:ln>
        </p:spPr>
      </p:cxnSp>
      <p:cxnSp>
        <p:nvCxnSpPr>
          <p:cNvPr id="343" name="Google Shape;343;p34"/>
          <p:cNvCxnSpPr>
            <a:stCxn id="326" idx="5"/>
            <a:endCxn id="332" idx="1"/>
          </p:cNvCxnSpPr>
          <p:nvPr/>
        </p:nvCxnSpPr>
        <p:spPr>
          <a:xfrm>
            <a:off x="7980189" y="2228409"/>
            <a:ext cx="272400" cy="614100"/>
          </a:xfrm>
          <a:prstGeom prst="straightConnector1">
            <a:avLst/>
          </a:prstGeom>
          <a:noFill/>
          <a:ln cap="flat" cmpd="sng" w="9525">
            <a:solidFill>
              <a:schemeClr val="dk2"/>
            </a:solidFill>
            <a:prstDash val="solid"/>
            <a:round/>
            <a:headEnd len="med" w="med" type="none"/>
            <a:tailEnd len="med" w="med" type="none"/>
          </a:ln>
        </p:spPr>
      </p:cxnSp>
      <p:cxnSp>
        <p:nvCxnSpPr>
          <p:cNvPr id="344" name="Google Shape;344;p34"/>
          <p:cNvCxnSpPr>
            <a:stCxn id="327" idx="4"/>
            <a:endCxn id="329" idx="0"/>
          </p:cNvCxnSpPr>
          <p:nvPr/>
        </p:nvCxnSpPr>
        <p:spPr>
          <a:xfrm flipH="1">
            <a:off x="4724250" y="3147800"/>
            <a:ext cx="15000" cy="412500"/>
          </a:xfrm>
          <a:prstGeom prst="straightConnector1">
            <a:avLst/>
          </a:prstGeom>
          <a:noFill/>
          <a:ln cap="flat" cmpd="sng" w="9525">
            <a:solidFill>
              <a:schemeClr val="dk2"/>
            </a:solidFill>
            <a:prstDash val="solid"/>
            <a:round/>
            <a:headEnd len="med" w="med" type="none"/>
            <a:tailEnd len="med" w="med" type="none"/>
          </a:ln>
        </p:spPr>
      </p:cxnSp>
      <p:cxnSp>
        <p:nvCxnSpPr>
          <p:cNvPr id="345" name="Google Shape;345;p34"/>
          <p:cNvCxnSpPr>
            <a:stCxn id="328" idx="4"/>
            <a:endCxn id="330" idx="0"/>
          </p:cNvCxnSpPr>
          <p:nvPr/>
        </p:nvCxnSpPr>
        <p:spPr>
          <a:xfrm>
            <a:off x="6000675" y="3147800"/>
            <a:ext cx="39900" cy="394500"/>
          </a:xfrm>
          <a:prstGeom prst="straightConnector1">
            <a:avLst/>
          </a:prstGeom>
          <a:noFill/>
          <a:ln cap="flat" cmpd="sng" w="9525">
            <a:solidFill>
              <a:schemeClr val="dk2"/>
            </a:solidFill>
            <a:prstDash val="solid"/>
            <a:round/>
            <a:headEnd len="med" w="med" type="none"/>
            <a:tailEnd len="med" w="med" type="none"/>
          </a:ln>
        </p:spPr>
      </p:cxnSp>
      <p:cxnSp>
        <p:nvCxnSpPr>
          <p:cNvPr id="346" name="Google Shape;346;p34"/>
          <p:cNvCxnSpPr>
            <a:stCxn id="331" idx="4"/>
            <a:endCxn id="333" idx="0"/>
          </p:cNvCxnSpPr>
          <p:nvPr/>
        </p:nvCxnSpPr>
        <p:spPr>
          <a:xfrm flipH="1">
            <a:off x="7107600" y="3238500"/>
            <a:ext cx="49200" cy="456000"/>
          </a:xfrm>
          <a:prstGeom prst="straightConnector1">
            <a:avLst/>
          </a:prstGeom>
          <a:noFill/>
          <a:ln cap="flat" cmpd="sng" w="9525">
            <a:solidFill>
              <a:schemeClr val="dk2"/>
            </a:solidFill>
            <a:prstDash val="solid"/>
            <a:round/>
            <a:headEnd len="med" w="med" type="none"/>
            <a:tailEnd len="med" w="med" type="none"/>
          </a:ln>
        </p:spPr>
      </p:cxnSp>
      <p:cxnSp>
        <p:nvCxnSpPr>
          <p:cNvPr id="347" name="Google Shape;347;p34"/>
          <p:cNvCxnSpPr>
            <a:stCxn id="332" idx="3"/>
            <a:endCxn id="334" idx="0"/>
          </p:cNvCxnSpPr>
          <p:nvPr/>
        </p:nvCxnSpPr>
        <p:spPr>
          <a:xfrm flipH="1">
            <a:off x="7939230" y="3170534"/>
            <a:ext cx="313500" cy="546000"/>
          </a:xfrm>
          <a:prstGeom prst="straightConnector1">
            <a:avLst/>
          </a:prstGeom>
          <a:noFill/>
          <a:ln cap="flat" cmpd="sng" w="9525">
            <a:solidFill>
              <a:schemeClr val="dk2"/>
            </a:solidFill>
            <a:prstDash val="solid"/>
            <a:round/>
            <a:headEnd len="med" w="med" type="none"/>
            <a:tailEnd len="med" w="med" type="none"/>
          </a:ln>
        </p:spPr>
      </p:cxnSp>
      <p:cxnSp>
        <p:nvCxnSpPr>
          <p:cNvPr id="348" name="Google Shape;348;p34"/>
          <p:cNvCxnSpPr>
            <a:stCxn id="332" idx="5"/>
            <a:endCxn id="335" idx="0"/>
          </p:cNvCxnSpPr>
          <p:nvPr/>
        </p:nvCxnSpPr>
        <p:spPr>
          <a:xfrm>
            <a:off x="8698420" y="3170534"/>
            <a:ext cx="198000" cy="503700"/>
          </a:xfrm>
          <a:prstGeom prst="straightConnector1">
            <a:avLst/>
          </a:prstGeom>
          <a:noFill/>
          <a:ln cap="flat" cmpd="sng" w="9525">
            <a:solidFill>
              <a:schemeClr val="dk2"/>
            </a:solidFill>
            <a:prstDash val="solid"/>
            <a:round/>
            <a:headEnd len="med" w="med" type="none"/>
            <a:tailEnd len="med" w="med" type="none"/>
          </a:ln>
        </p:spPr>
      </p:cxnSp>
      <p:cxnSp>
        <p:nvCxnSpPr>
          <p:cNvPr id="349" name="Google Shape;349;p34"/>
          <p:cNvCxnSpPr>
            <a:stCxn id="334" idx="4"/>
            <a:endCxn id="336" idx="0"/>
          </p:cNvCxnSpPr>
          <p:nvPr/>
        </p:nvCxnSpPr>
        <p:spPr>
          <a:xfrm flipH="1">
            <a:off x="7924925" y="4180625"/>
            <a:ext cx="14400" cy="370500"/>
          </a:xfrm>
          <a:prstGeom prst="straightConnector1">
            <a:avLst/>
          </a:prstGeom>
          <a:noFill/>
          <a:ln cap="flat" cmpd="sng" w="9525">
            <a:solidFill>
              <a:schemeClr val="dk2"/>
            </a:solidFill>
            <a:prstDash val="solid"/>
            <a:round/>
            <a:headEnd len="med" w="med" type="none"/>
            <a:tailEnd len="med" w="med" type="none"/>
          </a:ln>
        </p:spPr>
      </p:cxnSp>
      <p:cxnSp>
        <p:nvCxnSpPr>
          <p:cNvPr id="350" name="Google Shape;350;p34"/>
          <p:cNvCxnSpPr>
            <a:stCxn id="335" idx="4"/>
            <a:endCxn id="337" idx="0"/>
          </p:cNvCxnSpPr>
          <p:nvPr/>
        </p:nvCxnSpPr>
        <p:spPr>
          <a:xfrm flipH="1">
            <a:off x="8859975" y="4138400"/>
            <a:ext cx="36300" cy="3945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5" name="Shape 355"/>
        <p:cNvGrpSpPr/>
        <p:nvPr/>
      </p:nvGrpSpPr>
      <p:grpSpPr>
        <a:xfrm>
          <a:off x="0" y="0"/>
          <a:ext cx="0" cy="0"/>
          <a:chOff x="0" y="0"/>
          <a:chExt cx="0" cy="0"/>
        </a:xfrm>
      </p:grpSpPr>
      <p:sp>
        <p:nvSpPr>
          <p:cNvPr id="356" name="Google Shape;356;p35"/>
          <p:cNvSpPr txBox="1"/>
          <p:nvPr>
            <p:ph type="title"/>
          </p:nvPr>
        </p:nvSpPr>
        <p:spPr>
          <a:xfrm>
            <a:off x="457200" y="274643"/>
            <a:ext cx="8229600" cy="5082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Sequence to Sequence model</a:t>
            </a:r>
            <a:endParaRPr/>
          </a:p>
        </p:txBody>
      </p:sp>
      <p:pic>
        <p:nvPicPr>
          <p:cNvPr id="357" name="Google Shape;357;p35"/>
          <p:cNvPicPr preferRelativeResize="0"/>
          <p:nvPr/>
        </p:nvPicPr>
        <p:blipFill>
          <a:blip r:embed="rId3">
            <a:alphaModFix/>
          </a:blip>
          <a:stretch>
            <a:fillRect/>
          </a:stretch>
        </p:blipFill>
        <p:spPr>
          <a:xfrm>
            <a:off x="152400" y="935243"/>
            <a:ext cx="8839202" cy="4969624"/>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2" name="Shape 362"/>
        <p:cNvGrpSpPr/>
        <p:nvPr/>
      </p:nvGrpSpPr>
      <p:grpSpPr>
        <a:xfrm>
          <a:off x="0" y="0"/>
          <a:ext cx="0" cy="0"/>
          <a:chOff x="0" y="0"/>
          <a:chExt cx="0" cy="0"/>
        </a:xfrm>
      </p:grpSpPr>
      <p:sp>
        <p:nvSpPr>
          <p:cNvPr id="363" name="Google Shape;363;p36"/>
          <p:cNvSpPr txBox="1"/>
          <p:nvPr>
            <p:ph type="title"/>
          </p:nvPr>
        </p:nvSpPr>
        <p:spPr>
          <a:xfrm>
            <a:off x="457200" y="274638"/>
            <a:ext cx="8229600" cy="1143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Types of sequence-to-sequence model</a:t>
            </a:r>
            <a:endParaRPr/>
          </a:p>
        </p:txBody>
      </p:sp>
      <p:sp>
        <p:nvSpPr>
          <p:cNvPr id="364" name="Google Shape;364;p36"/>
          <p:cNvSpPr txBox="1"/>
          <p:nvPr>
            <p:ph idx="1" type="body"/>
          </p:nvPr>
        </p:nvSpPr>
        <p:spPr>
          <a:xfrm>
            <a:off x="457200" y="1600200"/>
            <a:ext cx="8229600" cy="5257800"/>
          </a:xfrm>
          <a:prstGeom prst="rect">
            <a:avLst/>
          </a:prstGeom>
        </p:spPr>
        <p:txBody>
          <a:bodyPr anchorCtr="0" anchor="t" bIns="45700" lIns="91425" spcFirstLastPara="1" rIns="91425" wrap="square" tIns="45700">
            <a:noAutofit/>
          </a:bodyPr>
          <a:lstStyle/>
          <a:p>
            <a:pPr indent="-342900" lvl="0" marL="457200" rtl="0" algn="l">
              <a:spcBef>
                <a:spcPts val="360"/>
              </a:spcBef>
              <a:spcAft>
                <a:spcPts val="0"/>
              </a:spcAft>
              <a:buSzPts val="1800"/>
              <a:buChar char="●"/>
            </a:pPr>
            <a:r>
              <a:rPr lang="en-US"/>
              <a:t>Many-to-Many</a:t>
            </a:r>
            <a:endParaRPr/>
          </a:p>
          <a:p>
            <a:pPr indent="0" lvl="0" marL="457200" rtl="0" algn="l">
              <a:spcBef>
                <a:spcPts val="360"/>
              </a:spcBef>
              <a:spcAft>
                <a:spcPts val="0"/>
              </a:spcAft>
              <a:buNone/>
            </a:pPr>
            <a:r>
              <a:rPr lang="en-US"/>
              <a:t>	- input length == output length</a:t>
            </a:r>
            <a:endParaRPr/>
          </a:p>
          <a:p>
            <a:pPr indent="0" lvl="0" marL="457200" rtl="0" algn="l">
              <a:spcBef>
                <a:spcPts val="360"/>
              </a:spcBef>
              <a:spcAft>
                <a:spcPts val="0"/>
              </a:spcAft>
              <a:buNone/>
            </a:pPr>
            <a:r>
              <a:rPr lang="en-US"/>
              <a:t>	   	e.g:- Speech Recognition</a:t>
            </a:r>
            <a:endParaRPr/>
          </a:p>
          <a:p>
            <a:pPr indent="0" lvl="0" marL="457200" rtl="0" algn="l">
              <a:spcBef>
                <a:spcPts val="360"/>
              </a:spcBef>
              <a:spcAft>
                <a:spcPts val="0"/>
              </a:spcAft>
              <a:buNone/>
            </a:pPr>
            <a:r>
              <a:rPr lang="en-US"/>
              <a:t>	- input length != output length</a:t>
            </a:r>
            <a:endParaRPr/>
          </a:p>
          <a:p>
            <a:pPr indent="0" lvl="0" marL="457200" rtl="0" algn="l">
              <a:spcBef>
                <a:spcPts val="360"/>
              </a:spcBef>
              <a:spcAft>
                <a:spcPts val="0"/>
              </a:spcAft>
              <a:buNone/>
            </a:pPr>
            <a:r>
              <a:rPr lang="en-US"/>
              <a:t>		e.g:- conversation</a:t>
            </a:r>
            <a:endParaRPr/>
          </a:p>
          <a:p>
            <a:pPr indent="-342900" lvl="0" marL="457200" rtl="0" algn="l">
              <a:spcBef>
                <a:spcPts val="360"/>
              </a:spcBef>
              <a:spcAft>
                <a:spcPts val="0"/>
              </a:spcAft>
              <a:buSzPts val="1800"/>
              <a:buChar char="●"/>
            </a:pPr>
            <a:r>
              <a:rPr lang="en-US"/>
              <a:t>Many-to-One</a:t>
            </a:r>
            <a:endParaRPr/>
          </a:p>
          <a:p>
            <a:pPr indent="0" lvl="0" marL="457200" rtl="0" algn="l">
              <a:spcBef>
                <a:spcPts val="360"/>
              </a:spcBef>
              <a:spcAft>
                <a:spcPts val="0"/>
              </a:spcAft>
              <a:buNone/>
            </a:pPr>
            <a:r>
              <a:rPr lang="en-US"/>
              <a:t>	e.g:- Sentiment Analysis</a:t>
            </a:r>
            <a:endParaRPr/>
          </a:p>
          <a:p>
            <a:pPr indent="-342900" lvl="0" marL="457200" rtl="0" algn="l">
              <a:spcBef>
                <a:spcPts val="360"/>
              </a:spcBef>
              <a:spcAft>
                <a:spcPts val="0"/>
              </a:spcAft>
              <a:buSzPts val="1800"/>
              <a:buChar char="●"/>
            </a:pPr>
            <a:r>
              <a:rPr lang="en-US"/>
              <a:t>One-to-Many</a:t>
            </a:r>
            <a:endParaRPr/>
          </a:p>
          <a:p>
            <a:pPr indent="0" lvl="0" marL="457200" rtl="0" algn="l">
              <a:spcBef>
                <a:spcPts val="360"/>
              </a:spcBef>
              <a:spcAft>
                <a:spcPts val="0"/>
              </a:spcAft>
              <a:buNone/>
            </a:pPr>
            <a:r>
              <a:rPr lang="en-US"/>
              <a:t>	e.g:- Music Generation</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9" name="Shape 369"/>
        <p:cNvGrpSpPr/>
        <p:nvPr/>
      </p:nvGrpSpPr>
      <p:grpSpPr>
        <a:xfrm>
          <a:off x="0" y="0"/>
          <a:ext cx="0" cy="0"/>
          <a:chOff x="0" y="0"/>
          <a:chExt cx="0" cy="0"/>
        </a:xfrm>
      </p:grpSpPr>
      <p:sp>
        <p:nvSpPr>
          <p:cNvPr id="370" name="Google Shape;370;p37"/>
          <p:cNvSpPr txBox="1"/>
          <p:nvPr>
            <p:ph idx="1" type="body"/>
          </p:nvPr>
        </p:nvSpPr>
        <p:spPr>
          <a:xfrm>
            <a:off x="457200" y="759275"/>
            <a:ext cx="8229600" cy="4526100"/>
          </a:xfrm>
          <a:prstGeom prst="rect">
            <a:avLst/>
          </a:prstGeom>
        </p:spPr>
        <p:txBody>
          <a:bodyPr anchorCtr="0" anchor="t" bIns="45700" lIns="91425" spcFirstLastPara="1" rIns="91425" wrap="square" tIns="45700">
            <a:noAutofit/>
          </a:bodyPr>
          <a:lstStyle/>
          <a:p>
            <a:pPr indent="-342900" lvl="0" marL="457200" rtl="0" algn="l">
              <a:spcBef>
                <a:spcPts val="360"/>
              </a:spcBef>
              <a:spcAft>
                <a:spcPts val="0"/>
              </a:spcAft>
              <a:buSzPts val="1800"/>
              <a:buChar char="•"/>
            </a:pPr>
            <a:r>
              <a:rPr lang="en-US"/>
              <a:t>Bidirectional RNN/LSTM is required to understand the proper meaning.</a:t>
            </a:r>
            <a:endParaRPr/>
          </a:p>
          <a:p>
            <a:pPr indent="-342900" lvl="0" marL="457200" rtl="0" algn="l">
              <a:spcBef>
                <a:spcPts val="0"/>
              </a:spcBef>
              <a:spcAft>
                <a:spcPts val="0"/>
              </a:spcAft>
              <a:buSzPts val="1800"/>
              <a:buChar char="•"/>
            </a:pPr>
            <a:r>
              <a:rPr lang="en-US"/>
              <a:t>e.g:-</a:t>
            </a:r>
            <a:endParaRPr/>
          </a:p>
          <a:p>
            <a:pPr indent="0" lvl="0" marL="457200" rtl="0" algn="l">
              <a:spcBef>
                <a:spcPts val="360"/>
              </a:spcBef>
              <a:spcAft>
                <a:spcPts val="0"/>
              </a:spcAft>
              <a:buNone/>
            </a:pPr>
            <a:r>
              <a:rPr lang="en-US" sz="3000"/>
              <a:t>He said,”Teddy Roosevelt was a great president”</a:t>
            </a:r>
            <a:endParaRPr sz="3000"/>
          </a:p>
          <a:p>
            <a:pPr indent="0" lvl="0" marL="457200" rtl="0" algn="l">
              <a:spcBef>
                <a:spcPts val="360"/>
              </a:spcBef>
              <a:spcAft>
                <a:spcPts val="0"/>
              </a:spcAft>
              <a:buNone/>
            </a:pPr>
            <a:r>
              <a:rPr lang="en-US" sz="3000"/>
              <a:t>He said,”Teddy bears are on sale”</a:t>
            </a:r>
            <a:endParaRPr sz="3000"/>
          </a:p>
          <a:p>
            <a:pPr indent="0" lvl="0" marL="0" rtl="0" algn="l">
              <a:spcBef>
                <a:spcPts val="360"/>
              </a:spcBef>
              <a:spcAft>
                <a:spcPts val="0"/>
              </a:spcAft>
              <a:buNone/>
            </a:pPr>
            <a:r>
              <a:rPr lang="en-US" sz="3000"/>
              <a:t>From these examples it will be very difficult to extract “Teddy” as person name without knowing the meaning of later words of this word.To solve this issue we need bidirectional network.</a:t>
            </a:r>
            <a:endParaRPr sz="30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5" name="Shape 375"/>
        <p:cNvGrpSpPr/>
        <p:nvPr/>
      </p:nvGrpSpPr>
      <p:grpSpPr>
        <a:xfrm>
          <a:off x="0" y="0"/>
          <a:ext cx="0" cy="0"/>
          <a:chOff x="0" y="0"/>
          <a:chExt cx="0" cy="0"/>
        </a:xfrm>
      </p:grpSpPr>
      <p:sp>
        <p:nvSpPr>
          <p:cNvPr id="376" name="Google Shape;376;p38"/>
          <p:cNvSpPr txBox="1"/>
          <p:nvPr>
            <p:ph type="title"/>
          </p:nvPr>
        </p:nvSpPr>
        <p:spPr>
          <a:xfrm>
            <a:off x="457200" y="2"/>
            <a:ext cx="8229600" cy="5517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Vector representation of word</a:t>
            </a:r>
            <a:endParaRPr/>
          </a:p>
        </p:txBody>
      </p:sp>
      <p:sp>
        <p:nvSpPr>
          <p:cNvPr id="377" name="Google Shape;377;p38"/>
          <p:cNvSpPr txBox="1"/>
          <p:nvPr>
            <p:ph idx="1" type="body"/>
          </p:nvPr>
        </p:nvSpPr>
        <p:spPr>
          <a:xfrm>
            <a:off x="0" y="643250"/>
            <a:ext cx="9144000" cy="6214800"/>
          </a:xfrm>
          <a:prstGeom prst="rect">
            <a:avLst/>
          </a:prstGeom>
        </p:spPr>
        <p:txBody>
          <a:bodyPr anchorCtr="0" anchor="ctr" bIns="45700" lIns="91425" spcFirstLastPara="1" rIns="91425" wrap="square" tIns="45700">
            <a:noAutofit/>
          </a:bodyPr>
          <a:lstStyle/>
          <a:p>
            <a:pPr indent="-342900" lvl="0" marL="457200" rtl="0" algn="l">
              <a:spcBef>
                <a:spcPts val="360"/>
              </a:spcBef>
              <a:spcAft>
                <a:spcPts val="0"/>
              </a:spcAft>
              <a:buSzPts val="1800"/>
              <a:buChar char="•"/>
            </a:pPr>
            <a:r>
              <a:rPr lang="en-US"/>
              <a:t>One Hot Encoding</a:t>
            </a:r>
            <a:endParaRPr/>
          </a:p>
          <a:p>
            <a:pPr indent="-342900" lvl="0" marL="457200" rtl="0" algn="l">
              <a:spcBef>
                <a:spcPts val="0"/>
              </a:spcBef>
              <a:spcAft>
                <a:spcPts val="0"/>
              </a:spcAft>
              <a:buSzPts val="1800"/>
              <a:buChar char="•"/>
            </a:pPr>
            <a:r>
              <a:rPr lang="en-US"/>
              <a:t>Word </a:t>
            </a:r>
            <a:r>
              <a:rPr lang="en-US"/>
              <a:t>Embedding</a:t>
            </a:r>
            <a:endParaRPr/>
          </a:p>
          <a:p>
            <a:pPr indent="0" lvl="0" marL="457200" rtl="0" algn="l">
              <a:spcBef>
                <a:spcPts val="360"/>
              </a:spcBef>
              <a:spcAft>
                <a:spcPts val="0"/>
              </a:spcAft>
              <a:buNone/>
            </a:pPr>
            <a:r>
              <a:rPr lang="en-US"/>
              <a:t>	- Word2Vec</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2" name="Shape 382"/>
        <p:cNvGrpSpPr/>
        <p:nvPr/>
      </p:nvGrpSpPr>
      <p:grpSpPr>
        <a:xfrm>
          <a:off x="0" y="0"/>
          <a:ext cx="0" cy="0"/>
          <a:chOff x="0" y="0"/>
          <a:chExt cx="0" cy="0"/>
        </a:xfrm>
      </p:grpSpPr>
      <p:sp>
        <p:nvSpPr>
          <p:cNvPr id="383" name="Google Shape;383;p39"/>
          <p:cNvSpPr txBox="1"/>
          <p:nvPr>
            <p:ph idx="1" type="body"/>
          </p:nvPr>
        </p:nvSpPr>
        <p:spPr>
          <a:xfrm>
            <a:off x="457200" y="976750"/>
            <a:ext cx="8229600" cy="4526100"/>
          </a:xfrm>
          <a:prstGeom prst="rect">
            <a:avLst/>
          </a:prstGeom>
        </p:spPr>
        <p:txBody>
          <a:bodyPr anchorCtr="0" anchor="ctr" bIns="45700" lIns="91425" spcFirstLastPara="1" rIns="91425" wrap="square" tIns="45700">
            <a:noAutofit/>
          </a:bodyPr>
          <a:lstStyle/>
          <a:p>
            <a:pPr indent="0" lvl="0" marL="0" rtl="0" algn="ctr">
              <a:spcBef>
                <a:spcPts val="360"/>
              </a:spcBef>
              <a:spcAft>
                <a:spcPts val="0"/>
              </a:spcAft>
              <a:buNone/>
            </a:pPr>
            <a:r>
              <a:rPr b="1" lang="en-US" sz="4800"/>
              <a:t>Thank you</a:t>
            </a:r>
            <a:endParaRPr b="1" sz="48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 name="Shape 106"/>
        <p:cNvGrpSpPr/>
        <p:nvPr/>
      </p:nvGrpSpPr>
      <p:grpSpPr>
        <a:xfrm>
          <a:off x="0" y="0"/>
          <a:ext cx="0" cy="0"/>
          <a:chOff x="0" y="0"/>
          <a:chExt cx="0" cy="0"/>
        </a:xfrm>
      </p:grpSpPr>
      <p:sp>
        <p:nvSpPr>
          <p:cNvPr id="107" name="Google Shape;107;p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400"/>
              <a:buFont typeface="Calibri"/>
              <a:buNone/>
            </a:pPr>
            <a:r>
              <a:rPr lang="en-US"/>
              <a:t>What is Artificial Intelligence ?</a:t>
            </a:r>
            <a:endParaRPr/>
          </a:p>
        </p:txBody>
      </p:sp>
      <p:sp>
        <p:nvSpPr>
          <p:cNvPr id="108" name="Google Shape;108;p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p>
            <a:pPr indent="-342900" lvl="0" marL="342900" rtl="0" algn="just">
              <a:lnSpc>
                <a:spcPct val="70000"/>
              </a:lnSpc>
              <a:spcBef>
                <a:spcPts val="0"/>
              </a:spcBef>
              <a:spcAft>
                <a:spcPts val="0"/>
              </a:spcAft>
              <a:buClr>
                <a:schemeClr val="dk1"/>
              </a:buClr>
              <a:buSzPts val="2960"/>
              <a:buChar char="•"/>
            </a:pPr>
            <a:r>
              <a:rPr lang="en-US" sz="2960"/>
              <a:t>Artificial intelligence is the study of systems that act in a way that to any observer would appear to be intelligent.</a:t>
            </a:r>
            <a:endParaRPr/>
          </a:p>
          <a:p>
            <a:pPr indent="-154940" lvl="0" marL="342900" rtl="0" algn="l">
              <a:lnSpc>
                <a:spcPct val="70000"/>
              </a:lnSpc>
              <a:spcBef>
                <a:spcPts val="592"/>
              </a:spcBef>
              <a:spcAft>
                <a:spcPts val="0"/>
              </a:spcAft>
              <a:buClr>
                <a:schemeClr val="dk1"/>
              </a:buClr>
              <a:buSzPts val="2960"/>
              <a:buNone/>
            </a:pPr>
            <a:r>
              <a:t/>
            </a:r>
            <a:endParaRPr sz="2960"/>
          </a:p>
          <a:p>
            <a:pPr indent="-342900" lvl="0" marL="342900" rtl="0" algn="just">
              <a:lnSpc>
                <a:spcPct val="70000"/>
              </a:lnSpc>
              <a:spcBef>
                <a:spcPts val="592"/>
              </a:spcBef>
              <a:spcAft>
                <a:spcPts val="0"/>
              </a:spcAft>
              <a:buClr>
                <a:schemeClr val="dk1"/>
              </a:buClr>
              <a:buSzPts val="2960"/>
              <a:buChar char="•"/>
            </a:pPr>
            <a:r>
              <a:rPr lang="en-US" sz="2960"/>
              <a:t>Artificial Intelligence involves using methods based on the intelligent behavior of humans and other animals to solve complex problems.</a:t>
            </a:r>
            <a:endParaRPr/>
          </a:p>
          <a:p>
            <a:pPr indent="-154940" lvl="0" marL="342900" rtl="0" algn="l">
              <a:lnSpc>
                <a:spcPct val="70000"/>
              </a:lnSpc>
              <a:spcBef>
                <a:spcPts val="592"/>
              </a:spcBef>
              <a:spcAft>
                <a:spcPts val="0"/>
              </a:spcAft>
              <a:buClr>
                <a:schemeClr val="dk1"/>
              </a:buClr>
              <a:buSzPts val="2960"/>
              <a:buNone/>
            </a:pPr>
            <a:r>
              <a:t/>
            </a:r>
            <a:endParaRPr sz="2960"/>
          </a:p>
          <a:p>
            <a:pPr indent="-342900" lvl="0" marL="342900" rtl="0" algn="just">
              <a:lnSpc>
                <a:spcPct val="70000"/>
              </a:lnSpc>
              <a:spcBef>
                <a:spcPts val="592"/>
              </a:spcBef>
              <a:spcAft>
                <a:spcPts val="0"/>
              </a:spcAft>
              <a:buClr>
                <a:schemeClr val="dk1"/>
              </a:buClr>
              <a:buSzPts val="2960"/>
              <a:buChar char="•"/>
            </a:pPr>
            <a:r>
              <a:rPr lang="en-US" sz="2960"/>
              <a:t>AI is concerned with real-world problems (difficult tasks), which require complex and sophisticated reasoning processes and knowledge.</a:t>
            </a:r>
            <a:endParaRPr sz="2960"/>
          </a:p>
          <a:p>
            <a:pPr indent="-154940" lvl="0" marL="342900" rtl="0" algn="l">
              <a:lnSpc>
                <a:spcPct val="80000"/>
              </a:lnSpc>
              <a:spcBef>
                <a:spcPts val="592"/>
              </a:spcBef>
              <a:spcAft>
                <a:spcPts val="0"/>
              </a:spcAft>
              <a:buClr>
                <a:schemeClr val="dk1"/>
              </a:buClr>
              <a:buSzPts val="2960"/>
              <a:buNone/>
            </a:pPr>
            <a:r>
              <a:t/>
            </a:r>
            <a:endParaRPr sz="296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 name="Shape 112"/>
        <p:cNvGrpSpPr/>
        <p:nvPr/>
      </p:nvGrpSpPr>
      <p:grpSpPr>
        <a:xfrm>
          <a:off x="0" y="0"/>
          <a:ext cx="0" cy="0"/>
          <a:chOff x="0" y="0"/>
          <a:chExt cx="0" cy="0"/>
        </a:xfrm>
      </p:grpSpPr>
      <p:sp>
        <p:nvSpPr>
          <p:cNvPr id="113" name="Google Shape;113;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400"/>
              <a:buFont typeface="Calibri"/>
              <a:buNone/>
            </a:pPr>
            <a:r>
              <a:rPr lang="en-US"/>
              <a:t>What is Artificial Intelligence?</a:t>
            </a:r>
            <a:endParaRPr/>
          </a:p>
        </p:txBody>
      </p:sp>
      <p:sp>
        <p:nvSpPr>
          <p:cNvPr id="114" name="Google Shape;114;p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2800"/>
              <a:buChar char="•"/>
            </a:pPr>
            <a:r>
              <a:rPr b="1" lang="en-US" sz="2800"/>
              <a:t>Some Definitions</a:t>
            </a:r>
            <a:endParaRPr/>
          </a:p>
          <a:p>
            <a:pPr indent="-165100" lvl="0" marL="342900" rtl="0" algn="l">
              <a:spcBef>
                <a:spcPts val="560"/>
              </a:spcBef>
              <a:spcAft>
                <a:spcPts val="0"/>
              </a:spcAft>
              <a:buClr>
                <a:schemeClr val="dk1"/>
              </a:buClr>
              <a:buSzPts val="2800"/>
              <a:buNone/>
            </a:pPr>
            <a:r>
              <a:t/>
            </a:r>
            <a:endParaRPr i="1" sz="2800" u="sng"/>
          </a:p>
          <a:p>
            <a:pPr indent="-285750" lvl="1" marL="742950" rtl="0" algn="l">
              <a:spcBef>
                <a:spcPts val="480"/>
              </a:spcBef>
              <a:spcAft>
                <a:spcPts val="0"/>
              </a:spcAft>
              <a:buClr>
                <a:schemeClr val="dk1"/>
              </a:buClr>
              <a:buSzPts val="2400"/>
              <a:buChar char="–"/>
            </a:pPr>
            <a:r>
              <a:rPr i="1" lang="en-US" sz="2400" u="sng"/>
              <a:t>Weak AI</a:t>
            </a:r>
            <a:r>
              <a:rPr lang="en-US" sz="2400"/>
              <a:t>: AI develops useful, powerful applications.</a:t>
            </a:r>
            <a:endParaRPr/>
          </a:p>
          <a:p>
            <a:pPr indent="-133350" lvl="1" marL="742950" rtl="0" algn="l">
              <a:spcBef>
                <a:spcPts val="480"/>
              </a:spcBef>
              <a:spcAft>
                <a:spcPts val="0"/>
              </a:spcAft>
              <a:buClr>
                <a:schemeClr val="dk1"/>
              </a:buClr>
              <a:buSzPts val="2400"/>
              <a:buNone/>
            </a:pPr>
            <a:r>
              <a:t/>
            </a:r>
            <a:endParaRPr i="1" sz="2400" u="sng"/>
          </a:p>
          <a:p>
            <a:pPr indent="-285750" lvl="1" marL="742950" rtl="0" algn="l">
              <a:spcBef>
                <a:spcPts val="480"/>
              </a:spcBef>
              <a:spcAft>
                <a:spcPts val="0"/>
              </a:spcAft>
              <a:buClr>
                <a:schemeClr val="dk1"/>
              </a:buClr>
              <a:buSzPts val="2400"/>
              <a:buChar char="–"/>
            </a:pPr>
            <a:r>
              <a:rPr i="1" lang="en-US" sz="2400" u="sng"/>
              <a:t>Strong AI</a:t>
            </a:r>
            <a:r>
              <a:rPr lang="en-US" sz="2400"/>
              <a:t>: claims machines have cognitive minds comparable to humans.</a:t>
            </a:r>
            <a:endParaRPr/>
          </a:p>
          <a:p>
            <a:pPr indent="-139700" lvl="0" marL="342900" rtl="0" algn="l">
              <a:spcBef>
                <a:spcPts val="640"/>
              </a:spcBef>
              <a:spcAft>
                <a:spcPts val="0"/>
              </a:spcAft>
              <a:buClr>
                <a:schemeClr val="dk1"/>
              </a:buClr>
              <a:buSzPts val="3200"/>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8" name="Shape 118"/>
        <p:cNvGrpSpPr/>
        <p:nvPr/>
      </p:nvGrpSpPr>
      <p:grpSpPr>
        <a:xfrm>
          <a:off x="0" y="0"/>
          <a:ext cx="0" cy="0"/>
          <a:chOff x="0" y="0"/>
          <a:chExt cx="0" cy="0"/>
        </a:xfrm>
      </p:grpSpPr>
      <p:sp>
        <p:nvSpPr>
          <p:cNvPr id="119" name="Google Shape;119;p1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400"/>
              <a:buFont typeface="Calibri"/>
              <a:buNone/>
            </a:pPr>
            <a:r>
              <a:rPr lang="en-US"/>
              <a:t>Turing Test</a:t>
            </a:r>
            <a:endParaRPr/>
          </a:p>
        </p:txBody>
      </p:sp>
      <p:sp>
        <p:nvSpPr>
          <p:cNvPr id="120" name="Google Shape;120;p17"/>
          <p:cNvSpPr txBox="1"/>
          <p:nvPr>
            <p:ph idx="1" type="body"/>
          </p:nvPr>
        </p:nvSpPr>
        <p:spPr>
          <a:xfrm>
            <a:off x="457200" y="1600200"/>
            <a:ext cx="5400684" cy="4525963"/>
          </a:xfrm>
          <a:prstGeom prst="rect">
            <a:avLst/>
          </a:prstGeom>
          <a:noFill/>
          <a:ln>
            <a:noFill/>
          </a:ln>
        </p:spPr>
        <p:txBody>
          <a:bodyPr anchorCtr="0" anchor="t" bIns="45700" lIns="91425" spcFirstLastPara="1" rIns="91425" wrap="square" tIns="45700">
            <a:noAutofit/>
          </a:bodyPr>
          <a:lstStyle/>
          <a:p>
            <a:pPr indent="-342900" lvl="0" marL="342900" rtl="0" algn="l">
              <a:lnSpc>
                <a:spcPct val="80000"/>
              </a:lnSpc>
              <a:spcBef>
                <a:spcPts val="0"/>
              </a:spcBef>
              <a:spcAft>
                <a:spcPts val="0"/>
              </a:spcAft>
              <a:buClr>
                <a:schemeClr val="dk1"/>
              </a:buClr>
              <a:buSzPts val="1800"/>
              <a:buNone/>
            </a:pPr>
            <a:r>
              <a:rPr b="1" lang="en-US" sz="1800"/>
              <a:t>In 1950 Turing proposed an operational definition of intelligence by using a Test composed of :</a:t>
            </a:r>
            <a:endParaRPr/>
          </a:p>
          <a:p>
            <a:pPr indent="-342900" lvl="0" marL="342900" rtl="0" algn="l">
              <a:lnSpc>
                <a:spcPct val="80000"/>
              </a:lnSpc>
              <a:spcBef>
                <a:spcPts val="360"/>
              </a:spcBef>
              <a:spcAft>
                <a:spcPts val="0"/>
              </a:spcAft>
              <a:buClr>
                <a:schemeClr val="dk1"/>
              </a:buClr>
              <a:buSzPts val="1800"/>
              <a:buNone/>
            </a:pPr>
            <a:r>
              <a:t/>
            </a:r>
            <a:endParaRPr b="1" sz="1800"/>
          </a:p>
          <a:p>
            <a:pPr indent="-342900" lvl="0" marL="342900" rtl="0" algn="l">
              <a:lnSpc>
                <a:spcPct val="80000"/>
              </a:lnSpc>
              <a:spcBef>
                <a:spcPts val="360"/>
              </a:spcBef>
              <a:spcAft>
                <a:spcPts val="0"/>
              </a:spcAft>
              <a:buClr>
                <a:schemeClr val="dk1"/>
              </a:buClr>
              <a:buSzPts val="1800"/>
              <a:buNone/>
            </a:pPr>
            <a:r>
              <a:t/>
            </a:r>
            <a:endParaRPr b="1" sz="1800"/>
          </a:p>
          <a:p>
            <a:pPr indent="-285750" lvl="1" marL="742950" rtl="0" algn="l">
              <a:lnSpc>
                <a:spcPct val="80000"/>
              </a:lnSpc>
              <a:spcBef>
                <a:spcPts val="320"/>
              </a:spcBef>
              <a:spcAft>
                <a:spcPts val="0"/>
              </a:spcAft>
              <a:buClr>
                <a:schemeClr val="dk1"/>
              </a:buClr>
              <a:buSzPts val="1600"/>
              <a:buChar char="–"/>
            </a:pPr>
            <a:r>
              <a:rPr b="1" lang="en-US" sz="1600"/>
              <a:t>An interrogator (a person who will ask questions)</a:t>
            </a:r>
            <a:endParaRPr/>
          </a:p>
          <a:p>
            <a:pPr indent="-285750" lvl="1" marL="742950" rtl="0" algn="l">
              <a:lnSpc>
                <a:spcPct val="80000"/>
              </a:lnSpc>
              <a:spcBef>
                <a:spcPts val="320"/>
              </a:spcBef>
              <a:spcAft>
                <a:spcPts val="0"/>
              </a:spcAft>
              <a:buClr>
                <a:schemeClr val="dk1"/>
              </a:buClr>
              <a:buSzPts val="1600"/>
              <a:buChar char="–"/>
            </a:pPr>
            <a:r>
              <a:rPr b="1" lang="en-US" sz="1600"/>
              <a:t>a computer (intelligent machine !!)</a:t>
            </a:r>
            <a:endParaRPr/>
          </a:p>
          <a:p>
            <a:pPr indent="-285750" lvl="1" marL="742950" rtl="0" algn="l">
              <a:lnSpc>
                <a:spcPct val="80000"/>
              </a:lnSpc>
              <a:spcBef>
                <a:spcPts val="320"/>
              </a:spcBef>
              <a:spcAft>
                <a:spcPts val="0"/>
              </a:spcAft>
              <a:buClr>
                <a:schemeClr val="dk1"/>
              </a:buClr>
              <a:buSzPts val="1600"/>
              <a:buChar char="–"/>
            </a:pPr>
            <a:r>
              <a:rPr b="1" lang="en-US" sz="1600"/>
              <a:t>A person who will answer to questions</a:t>
            </a:r>
            <a:endParaRPr/>
          </a:p>
          <a:p>
            <a:pPr indent="-285750" lvl="1" marL="742950" rtl="0" algn="l">
              <a:lnSpc>
                <a:spcPct val="80000"/>
              </a:lnSpc>
              <a:spcBef>
                <a:spcPts val="320"/>
              </a:spcBef>
              <a:spcAft>
                <a:spcPts val="0"/>
              </a:spcAft>
              <a:buClr>
                <a:schemeClr val="dk1"/>
              </a:buClr>
              <a:buSzPts val="1600"/>
              <a:buChar char="–"/>
            </a:pPr>
            <a:r>
              <a:rPr b="1" lang="en-US" sz="1600"/>
              <a:t>A curtain (separator)</a:t>
            </a:r>
            <a:endParaRPr/>
          </a:p>
          <a:p>
            <a:pPr indent="-139700" lvl="0" marL="342900" rtl="0" algn="l">
              <a:spcBef>
                <a:spcPts val="640"/>
              </a:spcBef>
              <a:spcAft>
                <a:spcPts val="0"/>
              </a:spcAft>
              <a:buClr>
                <a:schemeClr val="dk1"/>
              </a:buClr>
              <a:buSzPts val="3200"/>
              <a:buNone/>
            </a:pPr>
            <a:r>
              <a:t/>
            </a:r>
            <a:endParaRPr/>
          </a:p>
        </p:txBody>
      </p:sp>
      <p:pic>
        <p:nvPicPr>
          <p:cNvPr id="121" name="Google Shape;121;p17"/>
          <p:cNvPicPr preferRelativeResize="0"/>
          <p:nvPr/>
        </p:nvPicPr>
        <p:blipFill rotWithShape="1">
          <a:blip r:embed="rId3">
            <a:alphaModFix/>
          </a:blip>
          <a:srcRect b="0" l="0" r="0" t="0"/>
          <a:stretch/>
        </p:blipFill>
        <p:spPr>
          <a:xfrm>
            <a:off x="6715140" y="2000240"/>
            <a:ext cx="1590675" cy="2190750"/>
          </a:xfrm>
          <a:prstGeom prst="rect">
            <a:avLst/>
          </a:prstGeom>
          <a:noFill/>
          <a:ln>
            <a:noFill/>
          </a:ln>
        </p:spPr>
      </p:pic>
      <p:sp>
        <p:nvSpPr>
          <p:cNvPr id="122" name="Google Shape;122;p17"/>
          <p:cNvSpPr txBox="1"/>
          <p:nvPr/>
        </p:nvSpPr>
        <p:spPr>
          <a:xfrm>
            <a:off x="6708790" y="4354502"/>
            <a:ext cx="2057400" cy="36671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800" u="none" cap="none" strike="noStrike">
                <a:solidFill>
                  <a:schemeClr val="dk1"/>
                </a:solidFill>
                <a:latin typeface="Calibri"/>
                <a:ea typeface="Calibri"/>
                <a:cs typeface="Calibri"/>
                <a:sym typeface="Calibri"/>
              </a:rPr>
              <a:t>A. Turing</a:t>
            </a:r>
            <a:endParaRPr b="0" i="0" sz="1800" u="none" cap="none" strike="noStrike">
              <a:solidFill>
                <a:schemeClr val="dk1"/>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6" name="Shape 126"/>
        <p:cNvGrpSpPr/>
        <p:nvPr/>
      </p:nvGrpSpPr>
      <p:grpSpPr>
        <a:xfrm>
          <a:off x="0" y="0"/>
          <a:ext cx="0" cy="0"/>
          <a:chOff x="0" y="0"/>
          <a:chExt cx="0" cy="0"/>
        </a:xfrm>
      </p:grpSpPr>
      <p:sp>
        <p:nvSpPr>
          <p:cNvPr id="127" name="Google Shape;127;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400"/>
              <a:buFont typeface="Calibri"/>
              <a:buNone/>
            </a:pPr>
            <a:r>
              <a:rPr lang="en-US"/>
              <a:t>Continued</a:t>
            </a:r>
            <a:endParaRPr/>
          </a:p>
        </p:txBody>
      </p:sp>
      <p:sp>
        <p:nvSpPr>
          <p:cNvPr id="128" name="Google Shape;128;p18"/>
          <p:cNvSpPr txBox="1"/>
          <p:nvPr>
            <p:ph idx="1" type="body"/>
          </p:nvPr>
        </p:nvSpPr>
        <p:spPr>
          <a:xfrm>
            <a:off x="285720" y="4714884"/>
            <a:ext cx="8229600" cy="1757362"/>
          </a:xfrm>
          <a:prstGeom prst="rect">
            <a:avLst/>
          </a:prstGeom>
          <a:noFill/>
          <a:ln>
            <a:noFill/>
          </a:ln>
        </p:spPr>
        <p:txBody>
          <a:bodyPr anchorCtr="0" anchor="t" bIns="45700" lIns="91425" spcFirstLastPara="1" rIns="91425" wrap="square" tIns="45700">
            <a:noAutofit/>
          </a:bodyPr>
          <a:lstStyle/>
          <a:p>
            <a:pPr indent="-342900" lvl="0" marL="342900" rtl="0" algn="l">
              <a:lnSpc>
                <a:spcPct val="90000"/>
              </a:lnSpc>
              <a:spcBef>
                <a:spcPts val="0"/>
              </a:spcBef>
              <a:spcAft>
                <a:spcPts val="0"/>
              </a:spcAft>
              <a:buClr>
                <a:schemeClr val="dk1"/>
              </a:buClr>
              <a:buSzPts val="2800"/>
              <a:buChar char="•"/>
            </a:pPr>
            <a:r>
              <a:rPr b="1" lang="en-US" sz="2800"/>
              <a:t>The computer passes the “test of intelligence” if a human, after posing some written questions, cannot tell whether the responses were from a person or not. </a:t>
            </a:r>
            <a:endParaRPr b="1" sz="2800"/>
          </a:p>
          <a:p>
            <a:pPr indent="-139700" lvl="0" marL="342900" rtl="0" algn="l">
              <a:lnSpc>
                <a:spcPct val="90000"/>
              </a:lnSpc>
              <a:spcBef>
                <a:spcPts val="640"/>
              </a:spcBef>
              <a:spcAft>
                <a:spcPts val="0"/>
              </a:spcAft>
              <a:buClr>
                <a:schemeClr val="dk1"/>
              </a:buClr>
              <a:buSzPts val="3200"/>
              <a:buNone/>
            </a:pPr>
            <a:r>
              <a:t/>
            </a:r>
            <a:endParaRPr/>
          </a:p>
        </p:txBody>
      </p:sp>
      <p:pic>
        <p:nvPicPr>
          <p:cNvPr descr="Turing Test" id="129" name="Google Shape;129;p18"/>
          <p:cNvPicPr preferRelativeResize="0"/>
          <p:nvPr/>
        </p:nvPicPr>
        <p:blipFill rotWithShape="1">
          <a:blip r:embed="rId3">
            <a:alphaModFix/>
          </a:blip>
          <a:srcRect b="0" l="0" r="0" t="0"/>
          <a:stretch/>
        </p:blipFill>
        <p:spPr>
          <a:xfrm>
            <a:off x="2643174" y="1142984"/>
            <a:ext cx="4572000" cy="34290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 name="Shape 133"/>
        <p:cNvGrpSpPr/>
        <p:nvPr/>
      </p:nvGrpSpPr>
      <p:grpSpPr>
        <a:xfrm>
          <a:off x="0" y="0"/>
          <a:ext cx="0" cy="0"/>
          <a:chOff x="0" y="0"/>
          <a:chExt cx="0" cy="0"/>
        </a:xfrm>
      </p:grpSpPr>
      <p:sp>
        <p:nvSpPr>
          <p:cNvPr id="134" name="Google Shape;134;p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400"/>
              <a:buFont typeface="Calibri"/>
              <a:buNone/>
            </a:pPr>
            <a:r>
              <a:rPr lang="en-US"/>
              <a:t>Components of AI</a:t>
            </a:r>
            <a:endParaRPr/>
          </a:p>
        </p:txBody>
      </p:sp>
      <p:sp>
        <p:nvSpPr>
          <p:cNvPr id="135" name="Google Shape;135;p1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p>
            <a:pPr indent="-342900" lvl="0" marL="342900" rtl="0" algn="l">
              <a:lnSpc>
                <a:spcPct val="90000"/>
              </a:lnSpc>
              <a:spcBef>
                <a:spcPts val="0"/>
              </a:spcBef>
              <a:spcAft>
                <a:spcPts val="0"/>
              </a:spcAft>
              <a:buClr>
                <a:schemeClr val="dk1"/>
              </a:buClr>
              <a:buSzPts val="2400"/>
              <a:buChar char="•"/>
            </a:pPr>
            <a:r>
              <a:rPr lang="en-US" sz="2400"/>
              <a:t>To give an answer, the computer would need to possess some capabilities:</a:t>
            </a:r>
            <a:endParaRPr/>
          </a:p>
          <a:p>
            <a:pPr indent="-190500" lvl="0" marL="342900" rtl="0" algn="l">
              <a:lnSpc>
                <a:spcPct val="90000"/>
              </a:lnSpc>
              <a:spcBef>
                <a:spcPts val="480"/>
              </a:spcBef>
              <a:spcAft>
                <a:spcPts val="0"/>
              </a:spcAft>
              <a:buClr>
                <a:schemeClr val="dk1"/>
              </a:buClr>
              <a:buSzPts val="2400"/>
              <a:buNone/>
            </a:pPr>
            <a:r>
              <a:t/>
            </a:r>
            <a:endParaRPr sz="2400"/>
          </a:p>
          <a:p>
            <a:pPr indent="-285750" lvl="1" marL="742950" rtl="0" algn="l">
              <a:lnSpc>
                <a:spcPct val="90000"/>
              </a:lnSpc>
              <a:spcBef>
                <a:spcPts val="400"/>
              </a:spcBef>
              <a:spcAft>
                <a:spcPts val="0"/>
              </a:spcAft>
              <a:buClr>
                <a:schemeClr val="dk1"/>
              </a:buClr>
              <a:buSzPts val="2000"/>
              <a:buChar char="–"/>
            </a:pPr>
            <a:r>
              <a:rPr lang="en-US" sz="2000"/>
              <a:t>Natural language processing: To communicate successfully.</a:t>
            </a:r>
            <a:endParaRPr/>
          </a:p>
          <a:p>
            <a:pPr indent="-285750" lvl="1" marL="742950" rtl="0" algn="l">
              <a:lnSpc>
                <a:spcPct val="90000"/>
              </a:lnSpc>
              <a:spcBef>
                <a:spcPts val="400"/>
              </a:spcBef>
              <a:spcAft>
                <a:spcPts val="0"/>
              </a:spcAft>
              <a:buClr>
                <a:schemeClr val="dk1"/>
              </a:buClr>
              <a:buSzPts val="2000"/>
              <a:buChar char="–"/>
            </a:pPr>
            <a:r>
              <a:rPr lang="en-US" sz="2000"/>
              <a:t>Knowledge representation: To store what it knows or hears.</a:t>
            </a:r>
            <a:endParaRPr/>
          </a:p>
          <a:p>
            <a:pPr indent="-285750" lvl="1" marL="742950" rtl="0" algn="l">
              <a:lnSpc>
                <a:spcPct val="90000"/>
              </a:lnSpc>
              <a:spcBef>
                <a:spcPts val="400"/>
              </a:spcBef>
              <a:spcAft>
                <a:spcPts val="0"/>
              </a:spcAft>
              <a:buClr>
                <a:schemeClr val="dk1"/>
              </a:buClr>
              <a:buSzPts val="2000"/>
              <a:buChar char="–"/>
            </a:pPr>
            <a:r>
              <a:rPr lang="en-US" sz="2000"/>
              <a:t>Automated reasoning: to answer questions and draw conclusions using stored information.</a:t>
            </a:r>
            <a:endParaRPr/>
          </a:p>
          <a:p>
            <a:pPr indent="-285750" lvl="1" marL="742950" rtl="0" algn="l">
              <a:lnSpc>
                <a:spcPct val="90000"/>
              </a:lnSpc>
              <a:spcBef>
                <a:spcPts val="400"/>
              </a:spcBef>
              <a:spcAft>
                <a:spcPts val="0"/>
              </a:spcAft>
              <a:buClr>
                <a:schemeClr val="dk1"/>
              </a:buClr>
              <a:buSzPts val="2000"/>
              <a:buChar char="–"/>
            </a:pPr>
            <a:r>
              <a:rPr lang="en-US" sz="2000"/>
              <a:t>Machine learning: To adapt to new circumstances and to detect and extrapolate patterns.</a:t>
            </a:r>
            <a:endParaRPr/>
          </a:p>
          <a:p>
            <a:pPr indent="-285750" lvl="1" marL="742950" rtl="0" algn="l">
              <a:lnSpc>
                <a:spcPct val="90000"/>
              </a:lnSpc>
              <a:spcBef>
                <a:spcPts val="400"/>
              </a:spcBef>
              <a:spcAft>
                <a:spcPts val="0"/>
              </a:spcAft>
              <a:buClr>
                <a:schemeClr val="dk1"/>
              </a:buClr>
              <a:buSzPts val="2000"/>
              <a:buChar char="–"/>
            </a:pPr>
            <a:r>
              <a:rPr lang="en-US" sz="2000"/>
              <a:t>Computer vision: To perceive objects.</a:t>
            </a:r>
            <a:endParaRPr/>
          </a:p>
          <a:p>
            <a:pPr indent="-285750" lvl="1" marL="742950" rtl="0" algn="l">
              <a:lnSpc>
                <a:spcPct val="90000"/>
              </a:lnSpc>
              <a:spcBef>
                <a:spcPts val="400"/>
              </a:spcBef>
              <a:spcAft>
                <a:spcPts val="0"/>
              </a:spcAft>
              <a:buClr>
                <a:schemeClr val="dk1"/>
              </a:buClr>
              <a:buSzPts val="2000"/>
              <a:buChar char="–"/>
            </a:pPr>
            <a:r>
              <a:rPr lang="en-US" sz="2000"/>
              <a:t>Robotics to manipulate objects and move.</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0" name="Shape 140"/>
        <p:cNvGrpSpPr/>
        <p:nvPr/>
      </p:nvGrpSpPr>
      <p:grpSpPr>
        <a:xfrm>
          <a:off x="0" y="0"/>
          <a:ext cx="0" cy="0"/>
          <a:chOff x="0" y="0"/>
          <a:chExt cx="0" cy="0"/>
        </a:xfrm>
      </p:grpSpPr>
      <p:sp>
        <p:nvSpPr>
          <p:cNvPr id="141" name="Google Shape;141;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400"/>
              <a:buFont typeface="Calibri"/>
              <a:buNone/>
            </a:pPr>
            <a:r>
              <a:rPr lang="en-US"/>
              <a:t>Goals of AI</a:t>
            </a:r>
            <a:endParaRPr/>
          </a:p>
        </p:txBody>
      </p:sp>
      <p:sp>
        <p:nvSpPr>
          <p:cNvPr id="142" name="Google Shape;142;p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p>
            <a:pPr indent="-342900" lvl="0" marL="342900" rtl="0" algn="l">
              <a:lnSpc>
                <a:spcPct val="70000"/>
              </a:lnSpc>
              <a:spcBef>
                <a:spcPts val="0"/>
              </a:spcBef>
              <a:spcAft>
                <a:spcPts val="0"/>
              </a:spcAft>
              <a:buClr>
                <a:schemeClr val="dk1"/>
              </a:buClr>
              <a:buSzPts val="2400"/>
              <a:buNone/>
            </a:pPr>
            <a:r>
              <a:rPr lang="en-US" sz="2400">
                <a:latin typeface="Times New Roman"/>
                <a:ea typeface="Times New Roman"/>
                <a:cs typeface="Times New Roman"/>
                <a:sym typeface="Times New Roman"/>
              </a:rPr>
              <a:t>AI began as an attempt to understand the nature of</a:t>
            </a:r>
            <a:endParaRPr/>
          </a:p>
          <a:p>
            <a:pPr indent="-342900" lvl="0" marL="342900" rtl="0" algn="l">
              <a:lnSpc>
                <a:spcPct val="70000"/>
              </a:lnSpc>
              <a:spcBef>
                <a:spcPts val="480"/>
              </a:spcBef>
              <a:spcAft>
                <a:spcPts val="0"/>
              </a:spcAft>
              <a:buClr>
                <a:schemeClr val="dk1"/>
              </a:buClr>
              <a:buSzPts val="2400"/>
              <a:buNone/>
            </a:pPr>
            <a:r>
              <a:rPr lang="en-US" sz="2400">
                <a:latin typeface="Times New Roman"/>
                <a:ea typeface="Times New Roman"/>
                <a:cs typeface="Times New Roman"/>
                <a:sym typeface="Times New Roman"/>
              </a:rPr>
              <a:t>intelligence, but it has grown into a scientific and</a:t>
            </a:r>
            <a:endParaRPr/>
          </a:p>
          <a:p>
            <a:pPr indent="-342900" lvl="0" marL="342900" rtl="0" algn="l">
              <a:lnSpc>
                <a:spcPct val="70000"/>
              </a:lnSpc>
              <a:spcBef>
                <a:spcPts val="480"/>
              </a:spcBef>
              <a:spcAft>
                <a:spcPts val="0"/>
              </a:spcAft>
              <a:buClr>
                <a:schemeClr val="dk1"/>
              </a:buClr>
              <a:buSzPts val="2400"/>
              <a:buNone/>
            </a:pPr>
            <a:r>
              <a:rPr lang="en-US" sz="2400">
                <a:latin typeface="Times New Roman"/>
                <a:ea typeface="Times New Roman"/>
                <a:cs typeface="Times New Roman"/>
                <a:sym typeface="Times New Roman"/>
              </a:rPr>
              <a:t>technological field affecting many aspects of commerce</a:t>
            </a:r>
            <a:endParaRPr/>
          </a:p>
          <a:p>
            <a:pPr indent="-342900" lvl="0" marL="342900" rtl="0" algn="l">
              <a:lnSpc>
                <a:spcPct val="70000"/>
              </a:lnSpc>
              <a:spcBef>
                <a:spcPts val="480"/>
              </a:spcBef>
              <a:spcAft>
                <a:spcPts val="0"/>
              </a:spcAft>
              <a:buClr>
                <a:schemeClr val="dk1"/>
              </a:buClr>
              <a:buSzPts val="2400"/>
              <a:buNone/>
            </a:pPr>
            <a:r>
              <a:rPr lang="en-US" sz="2400">
                <a:latin typeface="Times New Roman"/>
                <a:ea typeface="Times New Roman"/>
                <a:cs typeface="Times New Roman"/>
                <a:sym typeface="Times New Roman"/>
              </a:rPr>
              <a:t>and society. The main goals of AI are:</a:t>
            </a:r>
            <a:endParaRPr/>
          </a:p>
          <a:p>
            <a:pPr indent="-190500" lvl="0" marL="342900" rtl="0" algn="l">
              <a:lnSpc>
                <a:spcPct val="70000"/>
              </a:lnSpc>
              <a:spcBef>
                <a:spcPts val="480"/>
              </a:spcBef>
              <a:spcAft>
                <a:spcPts val="0"/>
              </a:spcAft>
              <a:buClr>
                <a:schemeClr val="dk1"/>
              </a:buClr>
              <a:buSzPts val="2400"/>
              <a:buNone/>
            </a:pPr>
            <a:r>
              <a:t/>
            </a:r>
            <a:endParaRPr b="1" sz="2400">
              <a:latin typeface="Times New Roman"/>
              <a:ea typeface="Times New Roman"/>
              <a:cs typeface="Times New Roman"/>
              <a:sym typeface="Times New Roman"/>
            </a:endParaRPr>
          </a:p>
          <a:p>
            <a:pPr indent="-285750" lvl="1" marL="742950" rtl="0" algn="l">
              <a:lnSpc>
                <a:spcPct val="70000"/>
              </a:lnSpc>
              <a:spcBef>
                <a:spcPts val="480"/>
              </a:spcBef>
              <a:spcAft>
                <a:spcPts val="0"/>
              </a:spcAft>
              <a:buClr>
                <a:schemeClr val="dk1"/>
              </a:buClr>
              <a:buSzPts val="2400"/>
              <a:buChar char="–"/>
            </a:pPr>
            <a:r>
              <a:rPr b="1" lang="en-US" sz="2400">
                <a:latin typeface="Times New Roman"/>
                <a:ea typeface="Times New Roman"/>
                <a:cs typeface="Times New Roman"/>
                <a:sym typeface="Times New Roman"/>
              </a:rPr>
              <a:t>Engineering</a:t>
            </a:r>
            <a:r>
              <a:rPr lang="en-US" sz="2400">
                <a:latin typeface="Times New Roman"/>
                <a:ea typeface="Times New Roman"/>
                <a:cs typeface="Times New Roman"/>
                <a:sym typeface="Times New Roman"/>
              </a:rPr>
              <a:t>: solve real-world problems using knowledge and reasoning. AI can help us solve difficult, real-world problems, creating new opportunities in business, engineering, and many other application areas.</a:t>
            </a:r>
            <a:endParaRPr/>
          </a:p>
          <a:p>
            <a:pPr indent="-285750" lvl="1" marL="742950" rtl="0" algn="l">
              <a:lnSpc>
                <a:spcPct val="70000"/>
              </a:lnSpc>
              <a:spcBef>
                <a:spcPts val="480"/>
              </a:spcBef>
              <a:spcAft>
                <a:spcPts val="0"/>
              </a:spcAft>
              <a:buClr>
                <a:schemeClr val="dk1"/>
              </a:buClr>
              <a:buSzPts val="2400"/>
              <a:buNone/>
            </a:pPr>
            <a:r>
              <a:t/>
            </a:r>
            <a:endParaRPr sz="2400">
              <a:latin typeface="Times New Roman"/>
              <a:ea typeface="Times New Roman"/>
              <a:cs typeface="Times New Roman"/>
              <a:sym typeface="Times New Roman"/>
            </a:endParaRPr>
          </a:p>
          <a:p>
            <a:pPr indent="-285750" lvl="1" marL="742950" rtl="0" algn="l">
              <a:lnSpc>
                <a:spcPct val="70000"/>
              </a:lnSpc>
              <a:spcBef>
                <a:spcPts val="480"/>
              </a:spcBef>
              <a:spcAft>
                <a:spcPts val="0"/>
              </a:spcAft>
              <a:buClr>
                <a:schemeClr val="dk1"/>
              </a:buClr>
              <a:buSzPts val="2400"/>
              <a:buChar char="–"/>
            </a:pPr>
            <a:r>
              <a:rPr b="1" lang="en-US" sz="2400">
                <a:latin typeface="Times New Roman"/>
                <a:ea typeface="Times New Roman"/>
                <a:cs typeface="Times New Roman"/>
                <a:sym typeface="Times New Roman"/>
              </a:rPr>
              <a:t>Scientific</a:t>
            </a:r>
            <a:r>
              <a:rPr lang="en-US" sz="2400">
                <a:latin typeface="Times New Roman"/>
                <a:ea typeface="Times New Roman"/>
                <a:cs typeface="Times New Roman"/>
                <a:sym typeface="Times New Roman"/>
              </a:rPr>
              <a:t>: use computers as a platform for studying intelligence itself. Scientists design theories hypothesizing aspects of intelligence then they can implement these theories on a computer.</a:t>
            </a:r>
            <a:endParaRPr sz="2400">
              <a:latin typeface="Times New Roman"/>
              <a:ea typeface="Times New Roman"/>
              <a:cs typeface="Times New Roman"/>
              <a:sym typeface="Times New Roman"/>
            </a:endParaRPr>
          </a:p>
          <a:p>
            <a:pPr indent="-133350" lvl="1" marL="742950" rtl="0" algn="l">
              <a:lnSpc>
                <a:spcPct val="70000"/>
              </a:lnSpc>
              <a:spcBef>
                <a:spcPts val="480"/>
              </a:spcBef>
              <a:spcAft>
                <a:spcPts val="0"/>
              </a:spcAft>
              <a:buClr>
                <a:schemeClr val="dk1"/>
              </a:buClr>
              <a:buSzPts val="2400"/>
              <a:buNone/>
            </a:pPr>
            <a:r>
              <a:t/>
            </a:r>
            <a:endParaRPr sz="2400">
              <a:latin typeface="Times New Roman"/>
              <a:ea typeface="Times New Roman"/>
              <a:cs typeface="Times New Roman"/>
              <a:sym typeface="Times New Roman"/>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6" name="Shape 146"/>
        <p:cNvGrpSpPr/>
        <p:nvPr/>
      </p:nvGrpSpPr>
      <p:grpSpPr>
        <a:xfrm>
          <a:off x="0" y="0"/>
          <a:ext cx="0" cy="0"/>
          <a:chOff x="0" y="0"/>
          <a:chExt cx="0" cy="0"/>
        </a:xfrm>
      </p:grpSpPr>
      <p:sp>
        <p:nvSpPr>
          <p:cNvPr id="147" name="Google Shape;147;p21"/>
          <p:cNvSpPr txBox="1"/>
          <p:nvPr>
            <p:ph idx="1" type="body"/>
          </p:nvPr>
        </p:nvSpPr>
        <p:spPr>
          <a:xfrm>
            <a:off x="428596" y="1643050"/>
            <a:ext cx="8229600" cy="2428892"/>
          </a:xfrm>
          <a:prstGeom prst="rect">
            <a:avLst/>
          </a:prstGeom>
          <a:noFill/>
          <a:ln>
            <a:noFill/>
          </a:ln>
        </p:spPr>
        <p:txBody>
          <a:bodyPr anchorCtr="0" anchor="t" bIns="45700" lIns="91425" spcFirstLastPara="1" rIns="91425" wrap="square" tIns="45700">
            <a:noAutofit/>
          </a:bodyPr>
          <a:lstStyle/>
          <a:p>
            <a:pPr indent="-342900" lvl="0" marL="342900" rtl="0" algn="ctr">
              <a:spcBef>
                <a:spcPts val="0"/>
              </a:spcBef>
              <a:spcAft>
                <a:spcPts val="0"/>
              </a:spcAft>
              <a:buClr>
                <a:schemeClr val="dk1"/>
              </a:buClr>
              <a:buSzPts val="4000"/>
              <a:buNone/>
            </a:pPr>
            <a:r>
              <a:rPr lang="en-US" sz="4000"/>
              <a:t>Natural Language Processing(NLP)</a:t>
            </a:r>
            <a:endParaRPr/>
          </a:p>
          <a:p>
            <a:pPr indent="-342900" lvl="0" marL="342900" rtl="0" algn="ctr">
              <a:spcBef>
                <a:spcPts val="800"/>
              </a:spcBef>
              <a:spcAft>
                <a:spcPts val="0"/>
              </a:spcAft>
              <a:buClr>
                <a:schemeClr val="dk1"/>
              </a:buClr>
              <a:buSzPts val="4000"/>
              <a:buNone/>
            </a:pPr>
            <a:r>
              <a:rPr lang="en-US" sz="4000"/>
              <a:t>&amp;</a:t>
            </a:r>
            <a:endParaRPr/>
          </a:p>
          <a:p>
            <a:pPr indent="-342900" lvl="0" marL="342900" rtl="0" algn="ctr">
              <a:spcBef>
                <a:spcPts val="800"/>
              </a:spcBef>
              <a:spcAft>
                <a:spcPts val="0"/>
              </a:spcAft>
              <a:buClr>
                <a:schemeClr val="dk1"/>
              </a:buClr>
              <a:buSzPts val="4000"/>
              <a:buNone/>
            </a:pPr>
            <a:r>
              <a:rPr lang="en-US" sz="4000"/>
              <a:t>Natural Language Understanding(NLU)</a:t>
            </a:r>
            <a:endParaRPr sz="4000"/>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